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5" r:id="rId4"/>
  </p:sldMasterIdLst>
  <p:notesMasterIdLst>
    <p:notesMasterId r:id="rId13"/>
  </p:notesMasterIdLst>
  <p:handoutMasterIdLst>
    <p:handoutMasterId r:id="rId14"/>
  </p:handoutMasterIdLst>
  <p:sldIdLst>
    <p:sldId id="277" r:id="rId5"/>
    <p:sldId id="276" r:id="rId6"/>
    <p:sldId id="275" r:id="rId7"/>
    <p:sldId id="278" r:id="rId8"/>
    <p:sldId id="279" r:id="rId9"/>
    <p:sldId id="280" r:id="rId10"/>
    <p:sldId id="281" r:id="rId11"/>
    <p:sldId id="282" r:id="rId12"/>
  </p:sldIdLst>
  <p:sldSz cx="9144000" cy="6858000" type="letter"/>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3" pos="2880" userDrawn="1">
          <p15:clr>
            <a:srgbClr val="A4A3A4"/>
          </p15:clr>
        </p15:guide>
        <p15:guide id="8"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249" autoAdjust="0"/>
  </p:normalViewPr>
  <p:slideViewPr>
    <p:cSldViewPr snapToGrid="0">
      <p:cViewPr varScale="1">
        <p:scale>
          <a:sx n="114" d="100"/>
          <a:sy n="114" d="100"/>
        </p:scale>
        <p:origin x="1560" y="102"/>
      </p:cViewPr>
      <p:guideLst>
        <p:guide pos="2880"/>
        <p:guide orient="horz" pos="2160"/>
      </p:guideLst>
    </p:cSldViewPr>
  </p:slideViewPr>
  <p:notesTextViewPr>
    <p:cViewPr>
      <p:scale>
        <a:sx n="1" d="1"/>
        <a:sy n="1" d="1"/>
      </p:scale>
      <p:origin x="0" y="0"/>
    </p:cViewPr>
  </p:notesTextViewPr>
  <p:notesViewPr>
    <p:cSldViewPr snapToGrid="0">
      <p:cViewPr varScale="1">
        <p:scale>
          <a:sx n="60" d="100"/>
          <a:sy n="60" d="100"/>
        </p:scale>
        <p:origin x="3187"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3CD410-5E2E-4080-A893-907D31D22CB3}" type="doc">
      <dgm:prSet loTypeId="urn:microsoft.com/office/officeart/2017/3/layout/HorizontalLabelsTimeline" loCatId="other" qsTypeId="urn:microsoft.com/office/officeart/2005/8/quickstyle/simple1" qsCatId="simple" csTypeId="urn:microsoft.com/office/officeart/2005/8/colors/accent1_2" csCatId="accent1" phldr="1"/>
      <dgm:spPr/>
      <dgm:t>
        <a:bodyPr/>
        <a:lstStyle/>
        <a:p>
          <a:endParaRPr lang="en-US"/>
        </a:p>
      </dgm:t>
    </dgm:pt>
    <dgm:pt modelId="{D423FB80-F2BD-4DDE-80B1-76F84FE09A02}">
      <dgm:prSet phldrT="[Text]"/>
      <dgm:spPr/>
      <dgm:t>
        <a:bodyPr/>
        <a:lstStyle/>
        <a:p>
          <a:pPr>
            <a:defRPr b="1"/>
          </a:pPr>
          <a:r>
            <a:rPr lang="en-US" dirty="0">
              <a:latin typeface="+mj-lt"/>
            </a:rPr>
            <a:t>2021-2024 Goals     and Objectives</a:t>
          </a:r>
        </a:p>
      </dgm:t>
    </dgm:pt>
    <dgm:pt modelId="{9B1CA3FF-D252-4AF5-8F50-CFC93ACA9175}" type="parTrans" cxnId="{5BF3B7B1-A779-4E2D-8625-77DE0CA38FEE}">
      <dgm:prSet/>
      <dgm:spPr/>
      <dgm:t>
        <a:bodyPr/>
        <a:lstStyle/>
        <a:p>
          <a:endParaRPr lang="en-US"/>
        </a:p>
      </dgm:t>
    </dgm:pt>
    <dgm:pt modelId="{EBE862E1-9761-4AA7-AA00-BD79FA3B27DD}" type="sibTrans" cxnId="{5BF3B7B1-A779-4E2D-8625-77DE0CA38FEE}">
      <dgm:prSet/>
      <dgm:spPr/>
      <dgm:t>
        <a:bodyPr/>
        <a:lstStyle/>
        <a:p>
          <a:endParaRPr lang="en-US"/>
        </a:p>
      </dgm:t>
    </dgm:pt>
    <dgm:pt modelId="{245E128E-7700-4C91-9411-CDD1DCA94D67}">
      <dgm:prSet phldrT="[Text]"/>
      <dgm:spPr/>
      <dgm:t>
        <a:bodyPr/>
        <a:lstStyle/>
        <a:p>
          <a:r>
            <a:rPr lang="en-US" i="1" kern="1200" dirty="0">
              <a:latin typeface="+mn-lt"/>
              <a:ea typeface="+mn-ea"/>
              <a:cs typeface="+mn-cs"/>
            </a:rPr>
            <a:t>Plan is tied to the 2021-2024 Strategic Goals and Objectives developed in 2020 and taking effect in 2021.</a:t>
          </a:r>
        </a:p>
      </dgm:t>
    </dgm:pt>
    <dgm:pt modelId="{B4D95EBA-0423-4AFA-B379-E030341B1F23}" type="parTrans" cxnId="{68D35F9D-DABF-4E5A-94D4-F988D8E84907}">
      <dgm:prSet/>
      <dgm:spPr/>
      <dgm:t>
        <a:bodyPr/>
        <a:lstStyle/>
        <a:p>
          <a:endParaRPr lang="en-US"/>
        </a:p>
      </dgm:t>
    </dgm:pt>
    <dgm:pt modelId="{4963BA97-D4C5-477B-9B0D-68DB38F61579}" type="sibTrans" cxnId="{68D35F9D-DABF-4E5A-94D4-F988D8E84907}">
      <dgm:prSet/>
      <dgm:spPr/>
      <dgm:t>
        <a:bodyPr/>
        <a:lstStyle/>
        <a:p>
          <a:endParaRPr lang="en-US"/>
        </a:p>
      </dgm:t>
    </dgm:pt>
    <dgm:pt modelId="{2DC4903D-31E8-4ED6-875F-63877788B702}">
      <dgm:prSet phldrT="[Text]"/>
      <dgm:spPr/>
      <dgm:t>
        <a:bodyPr/>
        <a:lstStyle/>
        <a:p>
          <a:pPr>
            <a:defRPr b="1"/>
          </a:pPr>
          <a:r>
            <a:rPr lang="en-US" dirty="0">
              <a:latin typeface="+mj-lt"/>
            </a:rPr>
            <a:t>Regional Rotary Challenge</a:t>
          </a:r>
        </a:p>
      </dgm:t>
    </dgm:pt>
    <dgm:pt modelId="{A18F8C20-9A13-44DB-9E45-C2DE49ACE5D9}" type="parTrans" cxnId="{A319CB69-6926-431D-A805-EACBFA83FA66}">
      <dgm:prSet/>
      <dgm:spPr/>
      <dgm:t>
        <a:bodyPr/>
        <a:lstStyle/>
        <a:p>
          <a:endParaRPr lang="en-US"/>
        </a:p>
      </dgm:t>
    </dgm:pt>
    <dgm:pt modelId="{EBFDEA83-93E5-4D72-A672-078838B258F5}" type="sibTrans" cxnId="{A319CB69-6926-431D-A805-EACBFA83FA66}">
      <dgm:prSet/>
      <dgm:spPr/>
      <dgm:t>
        <a:bodyPr/>
        <a:lstStyle/>
        <a:p>
          <a:endParaRPr lang="en-US"/>
        </a:p>
      </dgm:t>
    </dgm:pt>
    <dgm:pt modelId="{A9FB790A-3E33-4887-962E-7206A01AD84F}">
      <dgm:prSet phldrT="[Text]"/>
      <dgm:spPr/>
      <dgm:t>
        <a:bodyPr/>
        <a:lstStyle/>
        <a:p>
          <a:r>
            <a:rPr lang="en-US" i="1" kern="1200">
              <a:latin typeface="+mn-lt"/>
              <a:ea typeface="+mn-ea"/>
              <a:cs typeface="+mn-cs"/>
            </a:rPr>
            <a:t>The Regional </a:t>
          </a:r>
          <a:r>
            <a:rPr lang="en-US" i="1" kern="1200" dirty="0">
              <a:latin typeface="+mn-lt"/>
              <a:ea typeface="+mn-ea"/>
              <a:cs typeface="+mn-cs"/>
            </a:rPr>
            <a:t>Rotary Challenge is cited as a roadmap for plan implementation not an added layer of new club requirements.</a:t>
          </a:r>
        </a:p>
      </dgm:t>
    </dgm:pt>
    <dgm:pt modelId="{2E34BE83-4A83-4B5F-8976-D4AC57FE5007}" type="parTrans" cxnId="{607143D0-C26B-448B-8E8C-A8A46198F0C6}">
      <dgm:prSet/>
      <dgm:spPr/>
      <dgm:t>
        <a:bodyPr/>
        <a:lstStyle/>
        <a:p>
          <a:endParaRPr lang="en-US"/>
        </a:p>
      </dgm:t>
    </dgm:pt>
    <dgm:pt modelId="{A18338C2-0675-4B1C-898F-3D939F41C34C}" type="sibTrans" cxnId="{607143D0-C26B-448B-8E8C-A8A46198F0C6}">
      <dgm:prSet/>
      <dgm:spPr/>
      <dgm:t>
        <a:bodyPr/>
        <a:lstStyle/>
        <a:p>
          <a:endParaRPr lang="en-US"/>
        </a:p>
      </dgm:t>
    </dgm:pt>
    <dgm:pt modelId="{8A93A940-284B-49B0-9D89-5FA2B3B3C7E5}">
      <dgm:prSet phldrT="[Text]"/>
      <dgm:spPr/>
      <dgm:t>
        <a:bodyPr/>
        <a:lstStyle/>
        <a:p>
          <a:pPr>
            <a:defRPr b="1"/>
          </a:pPr>
          <a:r>
            <a:rPr lang="en-US" dirty="0">
              <a:latin typeface="+mj-lt"/>
            </a:rPr>
            <a:t>Plan     Implementation</a:t>
          </a:r>
        </a:p>
      </dgm:t>
    </dgm:pt>
    <dgm:pt modelId="{CD96219D-3688-4138-ACC9-901ED9FEACCC}" type="parTrans" cxnId="{982D7B44-1518-4DD0-82D4-8A3901DD95E9}">
      <dgm:prSet/>
      <dgm:spPr/>
      <dgm:t>
        <a:bodyPr/>
        <a:lstStyle/>
        <a:p>
          <a:endParaRPr lang="en-US"/>
        </a:p>
      </dgm:t>
    </dgm:pt>
    <dgm:pt modelId="{E0447E4A-3C15-4884-AEBE-804149EBD331}" type="sibTrans" cxnId="{982D7B44-1518-4DD0-82D4-8A3901DD95E9}">
      <dgm:prSet/>
      <dgm:spPr/>
      <dgm:t>
        <a:bodyPr/>
        <a:lstStyle/>
        <a:p>
          <a:endParaRPr lang="en-US"/>
        </a:p>
      </dgm:t>
    </dgm:pt>
    <dgm:pt modelId="{6BA5F3BE-D53A-42E0-A7FE-674B99BD07E6}">
      <dgm:prSet phldrT="[Text]"/>
      <dgm:spPr/>
      <dgm:t>
        <a:bodyPr/>
        <a:lstStyle/>
        <a:p>
          <a:r>
            <a:rPr lang="en-US" i="1" kern="1200" dirty="0">
              <a:latin typeface="+mn-lt"/>
              <a:ea typeface="+mn-ea"/>
              <a:cs typeface="+mn-cs"/>
            </a:rPr>
            <a:t>Plan implementation is left to the District Leadership Team and District Committees with enhanced club participation.</a:t>
          </a:r>
        </a:p>
      </dgm:t>
    </dgm:pt>
    <dgm:pt modelId="{9484BBA1-86EE-4AA2-B94A-A26EED0EFB1E}" type="parTrans" cxnId="{6AEB3B94-8522-4F42-A6BC-BC55C5AED92F}">
      <dgm:prSet/>
      <dgm:spPr/>
      <dgm:t>
        <a:bodyPr/>
        <a:lstStyle/>
        <a:p>
          <a:endParaRPr lang="en-US"/>
        </a:p>
      </dgm:t>
    </dgm:pt>
    <dgm:pt modelId="{48C67DB7-8AA6-454C-83AE-A16B3B9F45FF}" type="sibTrans" cxnId="{6AEB3B94-8522-4F42-A6BC-BC55C5AED92F}">
      <dgm:prSet/>
      <dgm:spPr/>
      <dgm:t>
        <a:bodyPr/>
        <a:lstStyle/>
        <a:p>
          <a:endParaRPr lang="en-US"/>
        </a:p>
      </dgm:t>
    </dgm:pt>
    <dgm:pt modelId="{F01D5F9E-ABC5-4560-ACB4-E6CFBC60BFF2}">
      <dgm:prSet/>
      <dgm:spPr/>
      <dgm:t>
        <a:bodyPr/>
        <a:lstStyle/>
        <a:p>
          <a:pPr>
            <a:defRPr b="1"/>
          </a:pPr>
          <a:r>
            <a:rPr lang="en-US" dirty="0">
              <a:latin typeface="+mj-lt"/>
            </a:rPr>
            <a:t>Rotary International Strategic Goals</a:t>
          </a:r>
        </a:p>
      </dgm:t>
    </dgm:pt>
    <dgm:pt modelId="{FEAC3315-4B36-4E3C-89B3-70A50C7F13CC}" type="parTrans" cxnId="{4B61AF65-3991-4A24-9475-D4AA0127738F}">
      <dgm:prSet/>
      <dgm:spPr/>
      <dgm:t>
        <a:bodyPr/>
        <a:lstStyle/>
        <a:p>
          <a:endParaRPr lang="en-US"/>
        </a:p>
      </dgm:t>
    </dgm:pt>
    <dgm:pt modelId="{36ABC0D0-B41E-401C-840C-2AFBE73989B4}" type="sibTrans" cxnId="{4B61AF65-3991-4A24-9475-D4AA0127738F}">
      <dgm:prSet/>
      <dgm:spPr/>
      <dgm:t>
        <a:bodyPr/>
        <a:lstStyle/>
        <a:p>
          <a:endParaRPr lang="en-US"/>
        </a:p>
      </dgm:t>
    </dgm:pt>
    <dgm:pt modelId="{454D56AF-0D14-43A4-A4AA-2274946C5116}">
      <dgm:prSet/>
      <dgm:spPr/>
      <dgm:t>
        <a:bodyPr/>
        <a:lstStyle/>
        <a:p>
          <a:pPr>
            <a:defRPr b="1"/>
          </a:pPr>
          <a:r>
            <a:rPr lang="en-US" dirty="0">
              <a:latin typeface="+mj-lt"/>
            </a:rPr>
            <a:t>Plan Reflects   Member Input</a:t>
          </a:r>
        </a:p>
      </dgm:t>
    </dgm:pt>
    <dgm:pt modelId="{340931FA-0A09-49B9-99A7-6650F93FDC08}" type="parTrans" cxnId="{5A3B2130-5035-4E61-92B1-343AA432C9DF}">
      <dgm:prSet/>
      <dgm:spPr/>
      <dgm:t>
        <a:bodyPr/>
        <a:lstStyle/>
        <a:p>
          <a:endParaRPr lang="en-US"/>
        </a:p>
      </dgm:t>
    </dgm:pt>
    <dgm:pt modelId="{511F28C0-50D9-4CBB-862C-2AD0ACC17105}" type="sibTrans" cxnId="{5A3B2130-5035-4E61-92B1-343AA432C9DF}">
      <dgm:prSet/>
      <dgm:spPr/>
      <dgm:t>
        <a:bodyPr/>
        <a:lstStyle/>
        <a:p>
          <a:endParaRPr lang="en-US"/>
        </a:p>
      </dgm:t>
    </dgm:pt>
    <dgm:pt modelId="{A7F4784E-75AE-4F03-B342-C71355D1ACCF}">
      <dgm:prSet/>
      <dgm:spPr/>
      <dgm:t>
        <a:bodyPr/>
        <a:lstStyle/>
        <a:p>
          <a:pPr>
            <a:defRPr b="1"/>
          </a:pPr>
          <a:r>
            <a:rPr lang="en-US" dirty="0">
              <a:latin typeface="+mj-lt"/>
            </a:rPr>
            <a:t>Earlier Objectives  Now Prioritized</a:t>
          </a:r>
        </a:p>
      </dgm:t>
    </dgm:pt>
    <dgm:pt modelId="{E8170CB0-7D27-4024-BF4D-F79F86202313}" type="parTrans" cxnId="{33DFDD33-182D-44AF-9877-B1DCECE3CC9D}">
      <dgm:prSet/>
      <dgm:spPr/>
      <dgm:t>
        <a:bodyPr/>
        <a:lstStyle/>
        <a:p>
          <a:endParaRPr lang="en-US"/>
        </a:p>
      </dgm:t>
    </dgm:pt>
    <dgm:pt modelId="{3078DB00-0C2A-4587-8661-74E5E36CBCA7}" type="sibTrans" cxnId="{33DFDD33-182D-44AF-9877-B1DCECE3CC9D}">
      <dgm:prSet/>
      <dgm:spPr/>
      <dgm:t>
        <a:bodyPr/>
        <a:lstStyle/>
        <a:p>
          <a:endParaRPr lang="en-US"/>
        </a:p>
      </dgm:t>
    </dgm:pt>
    <dgm:pt modelId="{A59C9EB4-4836-41EA-88FC-E68E29755DEF}">
      <dgm:prSet/>
      <dgm:spPr/>
      <dgm:t>
        <a:bodyPr/>
        <a:lstStyle/>
        <a:p>
          <a:pPr>
            <a:defRPr b="1"/>
          </a:pPr>
          <a:r>
            <a:rPr lang="en-US" dirty="0">
              <a:latin typeface="+mj-lt"/>
            </a:rPr>
            <a:t>Grow Rotary    Through Service</a:t>
          </a:r>
        </a:p>
      </dgm:t>
    </dgm:pt>
    <dgm:pt modelId="{C486CA18-5D6B-49AD-B92C-52313E993EC5}" type="parTrans" cxnId="{C2A8B52A-540B-46B5-A43B-27FAF06A13EF}">
      <dgm:prSet/>
      <dgm:spPr/>
      <dgm:t>
        <a:bodyPr/>
        <a:lstStyle/>
        <a:p>
          <a:endParaRPr lang="en-US"/>
        </a:p>
      </dgm:t>
    </dgm:pt>
    <dgm:pt modelId="{62C75627-0A71-4E35-B62B-749D8AB3C189}" type="sibTrans" cxnId="{C2A8B52A-540B-46B5-A43B-27FAF06A13EF}">
      <dgm:prSet/>
      <dgm:spPr/>
      <dgm:t>
        <a:bodyPr/>
        <a:lstStyle/>
        <a:p>
          <a:endParaRPr lang="en-US"/>
        </a:p>
      </dgm:t>
    </dgm:pt>
    <dgm:pt modelId="{3280BE73-5C4D-4941-9102-E5930904556F}">
      <dgm:prSet/>
      <dgm:spPr/>
      <dgm:t>
        <a:bodyPr/>
        <a:lstStyle/>
        <a:p>
          <a:r>
            <a:rPr lang="en-US" i="1" kern="1200" dirty="0">
              <a:latin typeface="+mn-lt"/>
              <a:ea typeface="+mn-ea"/>
              <a:cs typeface="+mn-cs"/>
            </a:rPr>
            <a:t>Current plan is rooted in focus groups with club presidents and district leaders as well as a 2022 survey of the general membership.</a:t>
          </a:r>
        </a:p>
      </dgm:t>
    </dgm:pt>
    <dgm:pt modelId="{596FE3BE-79D4-47E4-8416-EDF8385B1DE9}" type="parTrans" cxnId="{B9B38C7F-D679-4A39-B742-6501D3961044}">
      <dgm:prSet/>
      <dgm:spPr/>
      <dgm:t>
        <a:bodyPr/>
        <a:lstStyle/>
        <a:p>
          <a:endParaRPr lang="en-US"/>
        </a:p>
      </dgm:t>
    </dgm:pt>
    <dgm:pt modelId="{8E22D1FB-CF90-47F0-B06E-C66C75D54226}" type="sibTrans" cxnId="{B9B38C7F-D679-4A39-B742-6501D3961044}">
      <dgm:prSet/>
      <dgm:spPr/>
      <dgm:t>
        <a:bodyPr/>
        <a:lstStyle/>
        <a:p>
          <a:endParaRPr lang="en-US"/>
        </a:p>
      </dgm:t>
    </dgm:pt>
    <dgm:pt modelId="{47BE8E0B-496B-44FC-825E-C2A10D821DC9}">
      <dgm:prSet/>
      <dgm:spPr/>
      <dgm:t>
        <a:bodyPr/>
        <a:lstStyle/>
        <a:p>
          <a:r>
            <a:rPr lang="en-US" i="1" kern="1200" dirty="0">
              <a:latin typeface="+mn-lt"/>
              <a:ea typeface="+mn-ea"/>
              <a:cs typeface="+mn-cs"/>
            </a:rPr>
            <a:t>Strategic objectives in previous plan and this plan reflect the strategic goals in the Rotary International Action Plan.</a:t>
          </a:r>
        </a:p>
      </dgm:t>
    </dgm:pt>
    <dgm:pt modelId="{26C37286-A207-4C3A-8F03-B64C4EB72DB8}" type="parTrans" cxnId="{47F4D29A-7D65-4C2F-8677-61780F0F1118}">
      <dgm:prSet/>
      <dgm:spPr/>
      <dgm:t>
        <a:bodyPr/>
        <a:lstStyle/>
        <a:p>
          <a:endParaRPr lang="en-US"/>
        </a:p>
      </dgm:t>
    </dgm:pt>
    <dgm:pt modelId="{258C30B8-1EDE-458F-9BAB-BD0E5C8E1BF9}" type="sibTrans" cxnId="{47F4D29A-7D65-4C2F-8677-61780F0F1118}">
      <dgm:prSet/>
      <dgm:spPr/>
      <dgm:t>
        <a:bodyPr/>
        <a:lstStyle/>
        <a:p>
          <a:endParaRPr lang="en-US"/>
        </a:p>
      </dgm:t>
    </dgm:pt>
    <dgm:pt modelId="{1827863D-2FA1-48D1-81C4-0E7D31ADB47E}">
      <dgm:prSet/>
      <dgm:spPr/>
      <dgm:t>
        <a:bodyPr/>
        <a:lstStyle/>
        <a:p>
          <a:r>
            <a:rPr lang="en-US" i="1" kern="1200" dirty="0">
              <a:latin typeface="+mn-lt"/>
              <a:ea typeface="+mn-ea"/>
              <a:cs typeface="+mn-cs"/>
            </a:rPr>
            <a:t>Objectives maintained in the current plan have been prioritized as a result of the 2022 membership survey.</a:t>
          </a:r>
        </a:p>
      </dgm:t>
    </dgm:pt>
    <dgm:pt modelId="{B426C98F-7250-4E9E-84CB-E9FC83F8CB06}" type="parTrans" cxnId="{7749B4AD-5089-49E7-8F6B-1B2382C9B50E}">
      <dgm:prSet/>
      <dgm:spPr/>
      <dgm:t>
        <a:bodyPr/>
        <a:lstStyle/>
        <a:p>
          <a:endParaRPr lang="en-US"/>
        </a:p>
      </dgm:t>
    </dgm:pt>
    <dgm:pt modelId="{D0D7EB30-49F6-43D6-AF40-1B9302B3ADF0}" type="sibTrans" cxnId="{7749B4AD-5089-49E7-8F6B-1B2382C9B50E}">
      <dgm:prSet/>
      <dgm:spPr/>
      <dgm:t>
        <a:bodyPr/>
        <a:lstStyle/>
        <a:p>
          <a:endParaRPr lang="en-US"/>
        </a:p>
      </dgm:t>
    </dgm:pt>
    <dgm:pt modelId="{CF564C6C-7771-4FD5-B851-B5B84730268F}">
      <dgm:prSet/>
      <dgm:spPr/>
      <dgm:t>
        <a:bodyPr/>
        <a:lstStyle/>
        <a:p>
          <a:r>
            <a:rPr lang="en-US" i="1" kern="1200" dirty="0">
              <a:latin typeface="+mn-lt"/>
              <a:ea typeface="+mn-ea"/>
              <a:cs typeface="+mn-cs"/>
            </a:rPr>
            <a:t>“Grow Rotary Through Service” is a theme of the current plan and one of the new underpinnings for future  district success.</a:t>
          </a:r>
        </a:p>
      </dgm:t>
    </dgm:pt>
    <dgm:pt modelId="{5A57A755-D716-4DC9-9A51-20693042AFC8}" type="parTrans" cxnId="{5F80C7E1-A7BD-418E-A665-3DAF3DEDF5A4}">
      <dgm:prSet/>
      <dgm:spPr/>
      <dgm:t>
        <a:bodyPr/>
        <a:lstStyle/>
        <a:p>
          <a:endParaRPr lang="en-US"/>
        </a:p>
      </dgm:t>
    </dgm:pt>
    <dgm:pt modelId="{024A7FBC-BB10-4242-BAF3-82678A4C13DA}" type="sibTrans" cxnId="{5F80C7E1-A7BD-418E-A665-3DAF3DEDF5A4}">
      <dgm:prSet/>
      <dgm:spPr/>
      <dgm:t>
        <a:bodyPr/>
        <a:lstStyle/>
        <a:p>
          <a:endParaRPr lang="en-US"/>
        </a:p>
      </dgm:t>
    </dgm:pt>
    <dgm:pt modelId="{E3C44348-68AF-496A-A946-EA3A6957D4B4}" type="pres">
      <dgm:prSet presAssocID="{FF3CD410-5E2E-4080-A893-907D31D22CB3}" presName="root" presStyleCnt="0">
        <dgm:presLayoutVars>
          <dgm:chMax/>
          <dgm:chPref/>
          <dgm:animLvl val="lvl"/>
        </dgm:presLayoutVars>
      </dgm:prSet>
      <dgm:spPr/>
    </dgm:pt>
    <dgm:pt modelId="{83FAB0B5-DADC-4294-9526-6F196A604300}" type="pres">
      <dgm:prSet presAssocID="{FF3CD410-5E2E-4080-A893-907D31D22CB3}" presName="divider" presStyleLbl="fgAcc1" presStyleIdx="0" presStyleCnt="1"/>
      <dgm:spPr/>
    </dgm:pt>
    <dgm:pt modelId="{BF7E3143-51F5-4366-8C0C-9FD3B7EF67CF}" type="pres">
      <dgm:prSet presAssocID="{FF3CD410-5E2E-4080-A893-907D31D22CB3}" presName="nodes" presStyleCnt="0">
        <dgm:presLayoutVars>
          <dgm:chMax/>
          <dgm:chPref/>
          <dgm:animLvl val="lvl"/>
        </dgm:presLayoutVars>
      </dgm:prSet>
      <dgm:spPr/>
    </dgm:pt>
    <dgm:pt modelId="{2429B5E1-9A29-4F37-B0BB-C17C10C4E843}" type="pres">
      <dgm:prSet presAssocID="{D423FB80-F2BD-4DDE-80B1-76F84FE09A02}" presName="composite" presStyleCnt="0"/>
      <dgm:spPr/>
    </dgm:pt>
    <dgm:pt modelId="{9060D998-634E-418D-B3B8-FA2467FE561B}" type="pres">
      <dgm:prSet presAssocID="{D423FB80-F2BD-4DDE-80B1-76F84FE09A02}" presName="L1TextContainer" presStyleLbl="alignNode1" presStyleIdx="0" presStyleCnt="7">
        <dgm:presLayoutVars>
          <dgm:chMax val="1"/>
          <dgm:chPref val="1"/>
          <dgm:bulletEnabled val="1"/>
        </dgm:presLayoutVars>
      </dgm:prSet>
      <dgm:spPr/>
    </dgm:pt>
    <dgm:pt modelId="{0D1CB2F9-11DA-4C5D-9C19-06DB489310FA}" type="pres">
      <dgm:prSet presAssocID="{D423FB80-F2BD-4DDE-80B1-76F84FE09A02}" presName="L2TextContainerWrapper" presStyleCnt="0">
        <dgm:presLayoutVars>
          <dgm:bulletEnabled val="1"/>
        </dgm:presLayoutVars>
      </dgm:prSet>
      <dgm:spPr/>
    </dgm:pt>
    <dgm:pt modelId="{8C41541D-89F7-48CC-936C-A426883F5139}" type="pres">
      <dgm:prSet presAssocID="{D423FB80-F2BD-4DDE-80B1-76F84FE09A02}" presName="L2TextContainer" presStyleLbl="bgAccFollowNode1" presStyleIdx="0" presStyleCnt="7"/>
      <dgm:spPr/>
    </dgm:pt>
    <dgm:pt modelId="{205279B4-4DDA-4FE5-B406-2A50DA01B6C6}" type="pres">
      <dgm:prSet presAssocID="{D423FB80-F2BD-4DDE-80B1-76F84FE09A02}" presName="FlexibleEmptyPlaceHolder" presStyleCnt="0"/>
      <dgm:spPr/>
    </dgm:pt>
    <dgm:pt modelId="{A3C9DB83-8510-44CA-B887-A29D93EEE239}" type="pres">
      <dgm:prSet presAssocID="{D423FB80-F2BD-4DDE-80B1-76F84FE09A02}" presName="ConnectLine" presStyleLbl="sibTrans1D1" presStyleIdx="0" presStyleCnt="7"/>
      <dgm:spPr/>
    </dgm:pt>
    <dgm:pt modelId="{470A1259-16DE-4255-9DDA-5D10F2356928}" type="pres">
      <dgm:prSet presAssocID="{D423FB80-F2BD-4DDE-80B1-76F84FE09A02}" presName="ConnectorPoint" presStyleLbl="node1" presStyleIdx="0" presStyleCnt="7"/>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15EE021F-5194-4DB4-9BBB-C69B4C7323EB}" type="pres">
      <dgm:prSet presAssocID="{D423FB80-F2BD-4DDE-80B1-76F84FE09A02}" presName="EmptyPlaceHolder" presStyleCnt="0"/>
      <dgm:spPr/>
    </dgm:pt>
    <dgm:pt modelId="{555B396E-F2AC-445F-A3D6-BC447DB3961F}" type="pres">
      <dgm:prSet presAssocID="{EBE862E1-9761-4AA7-AA00-BD79FA3B27DD}" presName="spaceBetweenRectangles" presStyleCnt="0"/>
      <dgm:spPr/>
    </dgm:pt>
    <dgm:pt modelId="{E15D18EC-9BC9-4FAA-BBB9-DC05B59D814C}" type="pres">
      <dgm:prSet presAssocID="{F01D5F9E-ABC5-4560-ACB4-E6CFBC60BFF2}" presName="composite" presStyleCnt="0"/>
      <dgm:spPr/>
    </dgm:pt>
    <dgm:pt modelId="{3FEB3D59-5291-4A29-BDD2-423FD88CFB11}" type="pres">
      <dgm:prSet presAssocID="{F01D5F9E-ABC5-4560-ACB4-E6CFBC60BFF2}" presName="L1TextContainer" presStyleLbl="alignNode1" presStyleIdx="1" presStyleCnt="7">
        <dgm:presLayoutVars>
          <dgm:chMax val="1"/>
          <dgm:chPref val="1"/>
          <dgm:bulletEnabled val="1"/>
        </dgm:presLayoutVars>
      </dgm:prSet>
      <dgm:spPr/>
    </dgm:pt>
    <dgm:pt modelId="{4B6CF07E-350C-4EAD-8500-5F610ED25541}" type="pres">
      <dgm:prSet presAssocID="{F01D5F9E-ABC5-4560-ACB4-E6CFBC60BFF2}" presName="L2TextContainerWrapper" presStyleCnt="0">
        <dgm:presLayoutVars>
          <dgm:bulletEnabled val="1"/>
        </dgm:presLayoutVars>
      </dgm:prSet>
      <dgm:spPr/>
    </dgm:pt>
    <dgm:pt modelId="{CD192C8A-65A1-4EF7-9684-745864FC266E}" type="pres">
      <dgm:prSet presAssocID="{F01D5F9E-ABC5-4560-ACB4-E6CFBC60BFF2}" presName="L2TextContainer" presStyleLbl="bgAccFollowNode1" presStyleIdx="1" presStyleCnt="7"/>
      <dgm:spPr/>
    </dgm:pt>
    <dgm:pt modelId="{2860B53E-75E2-4AFF-B8F3-74DA5FA1D6B7}" type="pres">
      <dgm:prSet presAssocID="{F01D5F9E-ABC5-4560-ACB4-E6CFBC60BFF2}" presName="FlexibleEmptyPlaceHolder" presStyleCnt="0"/>
      <dgm:spPr/>
    </dgm:pt>
    <dgm:pt modelId="{ADE83AAB-74B9-46F0-9456-9EFB0048B34E}" type="pres">
      <dgm:prSet presAssocID="{F01D5F9E-ABC5-4560-ACB4-E6CFBC60BFF2}" presName="ConnectLine" presStyleLbl="sibTrans1D1" presStyleIdx="1" presStyleCnt="7"/>
      <dgm:spPr/>
    </dgm:pt>
    <dgm:pt modelId="{78E2E7A2-D40D-4436-8E1C-8669D3083BAF}" type="pres">
      <dgm:prSet presAssocID="{F01D5F9E-ABC5-4560-ACB4-E6CFBC60BFF2}" presName="ConnectorPoint" presStyleLbl="node1" presStyleIdx="1" presStyleCnt="7"/>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9EBDC4A8-187C-4CE1-B7EC-6A9B5732F1D3}" type="pres">
      <dgm:prSet presAssocID="{F01D5F9E-ABC5-4560-ACB4-E6CFBC60BFF2}" presName="EmptyPlaceHolder" presStyleCnt="0"/>
      <dgm:spPr/>
    </dgm:pt>
    <dgm:pt modelId="{2E1E72BD-9EA2-4142-BA3C-7ED3C0F238CA}" type="pres">
      <dgm:prSet presAssocID="{36ABC0D0-B41E-401C-840C-2AFBE73989B4}" presName="spaceBetweenRectangles" presStyleCnt="0"/>
      <dgm:spPr/>
    </dgm:pt>
    <dgm:pt modelId="{E863EB48-4F38-46FB-88CD-7C7F868AB0B0}" type="pres">
      <dgm:prSet presAssocID="{454D56AF-0D14-43A4-A4AA-2274946C5116}" presName="composite" presStyleCnt="0"/>
      <dgm:spPr/>
    </dgm:pt>
    <dgm:pt modelId="{EF070DB2-D655-4052-9D9E-0587D70B0F8B}" type="pres">
      <dgm:prSet presAssocID="{454D56AF-0D14-43A4-A4AA-2274946C5116}" presName="L1TextContainer" presStyleLbl="alignNode1" presStyleIdx="2" presStyleCnt="7">
        <dgm:presLayoutVars>
          <dgm:chMax val="1"/>
          <dgm:chPref val="1"/>
          <dgm:bulletEnabled val="1"/>
        </dgm:presLayoutVars>
      </dgm:prSet>
      <dgm:spPr/>
    </dgm:pt>
    <dgm:pt modelId="{C62EA323-127F-4E73-81A2-405A96CB83E0}" type="pres">
      <dgm:prSet presAssocID="{454D56AF-0D14-43A4-A4AA-2274946C5116}" presName="L2TextContainerWrapper" presStyleCnt="0">
        <dgm:presLayoutVars>
          <dgm:bulletEnabled val="1"/>
        </dgm:presLayoutVars>
      </dgm:prSet>
      <dgm:spPr/>
    </dgm:pt>
    <dgm:pt modelId="{499306AC-7AE4-41C7-9640-C6BECD8F8648}" type="pres">
      <dgm:prSet presAssocID="{454D56AF-0D14-43A4-A4AA-2274946C5116}" presName="L2TextContainer" presStyleLbl="bgAccFollowNode1" presStyleIdx="2" presStyleCnt="7"/>
      <dgm:spPr/>
    </dgm:pt>
    <dgm:pt modelId="{27E8B5F8-E230-4D6B-AAF9-96E770BA4633}" type="pres">
      <dgm:prSet presAssocID="{454D56AF-0D14-43A4-A4AA-2274946C5116}" presName="FlexibleEmptyPlaceHolder" presStyleCnt="0"/>
      <dgm:spPr/>
    </dgm:pt>
    <dgm:pt modelId="{F03CA954-9630-42C9-A430-56498B6F0381}" type="pres">
      <dgm:prSet presAssocID="{454D56AF-0D14-43A4-A4AA-2274946C5116}" presName="ConnectLine" presStyleLbl="sibTrans1D1" presStyleIdx="2" presStyleCnt="7"/>
      <dgm:spPr/>
    </dgm:pt>
    <dgm:pt modelId="{5BE9676B-5CDC-43A5-AA72-D58AEDB2E365}" type="pres">
      <dgm:prSet presAssocID="{454D56AF-0D14-43A4-A4AA-2274946C5116}" presName="ConnectorPoint" presStyleLbl="node1" presStyleIdx="2" presStyleCnt="7"/>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258D2F19-DE30-4768-A2BE-5EEB494A5535}" type="pres">
      <dgm:prSet presAssocID="{454D56AF-0D14-43A4-A4AA-2274946C5116}" presName="EmptyPlaceHolder" presStyleCnt="0"/>
      <dgm:spPr/>
    </dgm:pt>
    <dgm:pt modelId="{20B0F8BE-437B-49EE-8DC9-7A27F537167E}" type="pres">
      <dgm:prSet presAssocID="{511F28C0-50D9-4CBB-862C-2AD0ACC17105}" presName="spaceBetweenRectangles" presStyleCnt="0"/>
      <dgm:spPr/>
    </dgm:pt>
    <dgm:pt modelId="{4798974C-B368-4E66-B2F6-FF02C35461A6}" type="pres">
      <dgm:prSet presAssocID="{A7F4784E-75AE-4F03-B342-C71355D1ACCF}" presName="composite" presStyleCnt="0"/>
      <dgm:spPr/>
    </dgm:pt>
    <dgm:pt modelId="{D6D0CEE6-FAC8-439B-8122-01775DC49A1F}" type="pres">
      <dgm:prSet presAssocID="{A7F4784E-75AE-4F03-B342-C71355D1ACCF}" presName="L1TextContainer" presStyleLbl="alignNode1" presStyleIdx="3" presStyleCnt="7">
        <dgm:presLayoutVars>
          <dgm:chMax val="1"/>
          <dgm:chPref val="1"/>
          <dgm:bulletEnabled val="1"/>
        </dgm:presLayoutVars>
      </dgm:prSet>
      <dgm:spPr/>
    </dgm:pt>
    <dgm:pt modelId="{691678A4-EB8C-45C4-8F08-0726322BE2CA}" type="pres">
      <dgm:prSet presAssocID="{A7F4784E-75AE-4F03-B342-C71355D1ACCF}" presName="L2TextContainerWrapper" presStyleCnt="0">
        <dgm:presLayoutVars>
          <dgm:bulletEnabled val="1"/>
        </dgm:presLayoutVars>
      </dgm:prSet>
      <dgm:spPr/>
    </dgm:pt>
    <dgm:pt modelId="{9169796C-4C57-41A6-BA09-E1483E1C6AD3}" type="pres">
      <dgm:prSet presAssocID="{A7F4784E-75AE-4F03-B342-C71355D1ACCF}" presName="L2TextContainer" presStyleLbl="bgAccFollowNode1" presStyleIdx="3" presStyleCnt="7"/>
      <dgm:spPr/>
    </dgm:pt>
    <dgm:pt modelId="{21422504-E579-42C4-98B7-5B616810BBD0}" type="pres">
      <dgm:prSet presAssocID="{A7F4784E-75AE-4F03-B342-C71355D1ACCF}" presName="FlexibleEmptyPlaceHolder" presStyleCnt="0"/>
      <dgm:spPr/>
    </dgm:pt>
    <dgm:pt modelId="{B9A57813-B823-4EF4-B5D2-14D273E42362}" type="pres">
      <dgm:prSet presAssocID="{A7F4784E-75AE-4F03-B342-C71355D1ACCF}" presName="ConnectLine" presStyleLbl="sibTrans1D1" presStyleIdx="3" presStyleCnt="7"/>
      <dgm:spPr/>
    </dgm:pt>
    <dgm:pt modelId="{CC455915-C061-41AA-B71C-B1A4BDB7CFD6}" type="pres">
      <dgm:prSet presAssocID="{A7F4784E-75AE-4F03-B342-C71355D1ACCF}" presName="ConnectorPoint" presStyleLbl="node1" presStyleIdx="3" presStyleCnt="7"/>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75084591-CAC6-48AE-8D67-C75F292ED558}" type="pres">
      <dgm:prSet presAssocID="{A7F4784E-75AE-4F03-B342-C71355D1ACCF}" presName="EmptyPlaceHolder" presStyleCnt="0"/>
      <dgm:spPr/>
    </dgm:pt>
    <dgm:pt modelId="{AE512288-9DC5-4132-97A2-479D6574ADD4}" type="pres">
      <dgm:prSet presAssocID="{3078DB00-0C2A-4587-8661-74E5E36CBCA7}" presName="spaceBetweenRectangles" presStyleCnt="0"/>
      <dgm:spPr/>
    </dgm:pt>
    <dgm:pt modelId="{6342BCB5-7375-4EC0-95DF-8928D2B8A424}" type="pres">
      <dgm:prSet presAssocID="{A59C9EB4-4836-41EA-88FC-E68E29755DEF}" presName="composite" presStyleCnt="0"/>
      <dgm:spPr/>
    </dgm:pt>
    <dgm:pt modelId="{91070752-86F0-46FD-93CD-62E1D2867E91}" type="pres">
      <dgm:prSet presAssocID="{A59C9EB4-4836-41EA-88FC-E68E29755DEF}" presName="L1TextContainer" presStyleLbl="alignNode1" presStyleIdx="4" presStyleCnt="7">
        <dgm:presLayoutVars>
          <dgm:chMax val="1"/>
          <dgm:chPref val="1"/>
          <dgm:bulletEnabled val="1"/>
        </dgm:presLayoutVars>
      </dgm:prSet>
      <dgm:spPr/>
    </dgm:pt>
    <dgm:pt modelId="{4EBCF80A-3681-43D6-AAFA-126D33676A8A}" type="pres">
      <dgm:prSet presAssocID="{A59C9EB4-4836-41EA-88FC-E68E29755DEF}" presName="L2TextContainerWrapper" presStyleCnt="0">
        <dgm:presLayoutVars>
          <dgm:bulletEnabled val="1"/>
        </dgm:presLayoutVars>
      </dgm:prSet>
      <dgm:spPr/>
    </dgm:pt>
    <dgm:pt modelId="{0C3DB88F-011A-4E18-BB26-845AF6B93158}" type="pres">
      <dgm:prSet presAssocID="{A59C9EB4-4836-41EA-88FC-E68E29755DEF}" presName="L2TextContainer" presStyleLbl="bgAccFollowNode1" presStyleIdx="4" presStyleCnt="7"/>
      <dgm:spPr/>
    </dgm:pt>
    <dgm:pt modelId="{99615B19-EBE7-4CA1-B805-6CFE888F1D93}" type="pres">
      <dgm:prSet presAssocID="{A59C9EB4-4836-41EA-88FC-E68E29755DEF}" presName="FlexibleEmptyPlaceHolder" presStyleCnt="0"/>
      <dgm:spPr/>
    </dgm:pt>
    <dgm:pt modelId="{C72B9C8D-440D-45ED-99E1-8E83A2C37D2D}" type="pres">
      <dgm:prSet presAssocID="{A59C9EB4-4836-41EA-88FC-E68E29755DEF}" presName="ConnectLine" presStyleLbl="sibTrans1D1" presStyleIdx="4" presStyleCnt="7"/>
      <dgm:spPr/>
    </dgm:pt>
    <dgm:pt modelId="{23235DAE-69AD-4567-A4DA-AC932698900E}" type="pres">
      <dgm:prSet presAssocID="{A59C9EB4-4836-41EA-88FC-E68E29755DEF}" presName="ConnectorPoint" presStyleLbl="node1" presStyleIdx="4" presStyleCnt="7"/>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EEE4D3E1-7645-4958-8CF8-C86B958126E4}" type="pres">
      <dgm:prSet presAssocID="{A59C9EB4-4836-41EA-88FC-E68E29755DEF}" presName="EmptyPlaceHolder" presStyleCnt="0"/>
      <dgm:spPr/>
    </dgm:pt>
    <dgm:pt modelId="{8AB282DD-D8B2-4028-8568-8305AF123220}" type="pres">
      <dgm:prSet presAssocID="{62C75627-0A71-4E35-B62B-749D8AB3C189}" presName="spaceBetweenRectangles" presStyleCnt="0"/>
      <dgm:spPr/>
    </dgm:pt>
    <dgm:pt modelId="{B6CB31BE-5A3C-42E1-8DF3-72DA8B8EA52B}" type="pres">
      <dgm:prSet presAssocID="{2DC4903D-31E8-4ED6-875F-63877788B702}" presName="composite" presStyleCnt="0"/>
      <dgm:spPr/>
    </dgm:pt>
    <dgm:pt modelId="{F3AC0B50-2903-4285-85F3-B0534BF4963B}" type="pres">
      <dgm:prSet presAssocID="{2DC4903D-31E8-4ED6-875F-63877788B702}" presName="L1TextContainer" presStyleLbl="alignNode1" presStyleIdx="5" presStyleCnt="7">
        <dgm:presLayoutVars>
          <dgm:chMax val="1"/>
          <dgm:chPref val="1"/>
          <dgm:bulletEnabled val="1"/>
        </dgm:presLayoutVars>
      </dgm:prSet>
      <dgm:spPr/>
    </dgm:pt>
    <dgm:pt modelId="{C9BE5948-ADB9-4E6C-A4FF-72AB8224D9F5}" type="pres">
      <dgm:prSet presAssocID="{2DC4903D-31E8-4ED6-875F-63877788B702}" presName="L2TextContainerWrapper" presStyleCnt="0">
        <dgm:presLayoutVars>
          <dgm:bulletEnabled val="1"/>
        </dgm:presLayoutVars>
      </dgm:prSet>
      <dgm:spPr/>
    </dgm:pt>
    <dgm:pt modelId="{4BD402D5-15D7-467C-AE58-CDAD12DFCC2A}" type="pres">
      <dgm:prSet presAssocID="{2DC4903D-31E8-4ED6-875F-63877788B702}" presName="L2TextContainer" presStyleLbl="bgAccFollowNode1" presStyleIdx="5" presStyleCnt="7"/>
      <dgm:spPr/>
    </dgm:pt>
    <dgm:pt modelId="{5004BB51-73BA-46F5-94CF-A5ED1390F258}" type="pres">
      <dgm:prSet presAssocID="{2DC4903D-31E8-4ED6-875F-63877788B702}" presName="FlexibleEmptyPlaceHolder" presStyleCnt="0"/>
      <dgm:spPr/>
    </dgm:pt>
    <dgm:pt modelId="{3CB4A6ED-DFEF-4F3D-A7DE-8D9F4E626AC2}" type="pres">
      <dgm:prSet presAssocID="{2DC4903D-31E8-4ED6-875F-63877788B702}" presName="ConnectLine" presStyleLbl="sibTrans1D1" presStyleIdx="5" presStyleCnt="7"/>
      <dgm:spPr/>
    </dgm:pt>
    <dgm:pt modelId="{9359EDB4-0CF8-4FD6-A6E2-B5227AF6BC20}" type="pres">
      <dgm:prSet presAssocID="{2DC4903D-31E8-4ED6-875F-63877788B702}" presName="ConnectorPoint" presStyleLbl="node1" presStyleIdx="5" presStyleCnt="7"/>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EDB3ECB7-8C6E-4132-9342-E44E41EE11CB}" type="pres">
      <dgm:prSet presAssocID="{2DC4903D-31E8-4ED6-875F-63877788B702}" presName="EmptyPlaceHolder" presStyleCnt="0"/>
      <dgm:spPr/>
    </dgm:pt>
    <dgm:pt modelId="{EA0AF0DA-E10B-4CAB-9660-B1AF4C04B71E}" type="pres">
      <dgm:prSet presAssocID="{EBFDEA83-93E5-4D72-A672-078838B258F5}" presName="spaceBetweenRectangles" presStyleCnt="0"/>
      <dgm:spPr/>
    </dgm:pt>
    <dgm:pt modelId="{82D24A10-0411-46A6-8C21-33C73413F6BE}" type="pres">
      <dgm:prSet presAssocID="{8A93A940-284B-49B0-9D89-5FA2B3B3C7E5}" presName="composite" presStyleCnt="0"/>
      <dgm:spPr/>
    </dgm:pt>
    <dgm:pt modelId="{DD48D923-ED9B-47B9-BCB4-DA573729C0FF}" type="pres">
      <dgm:prSet presAssocID="{8A93A940-284B-49B0-9D89-5FA2B3B3C7E5}" presName="L1TextContainer" presStyleLbl="alignNode1" presStyleIdx="6" presStyleCnt="7">
        <dgm:presLayoutVars>
          <dgm:chMax val="1"/>
          <dgm:chPref val="1"/>
          <dgm:bulletEnabled val="1"/>
        </dgm:presLayoutVars>
      </dgm:prSet>
      <dgm:spPr/>
    </dgm:pt>
    <dgm:pt modelId="{4D037C89-007B-44A0-A8DA-5B7FAC16FA75}" type="pres">
      <dgm:prSet presAssocID="{8A93A940-284B-49B0-9D89-5FA2B3B3C7E5}" presName="L2TextContainerWrapper" presStyleCnt="0">
        <dgm:presLayoutVars>
          <dgm:bulletEnabled val="1"/>
        </dgm:presLayoutVars>
      </dgm:prSet>
      <dgm:spPr/>
    </dgm:pt>
    <dgm:pt modelId="{FC8655A8-EB65-40A4-B7AF-866AF01D5BE7}" type="pres">
      <dgm:prSet presAssocID="{8A93A940-284B-49B0-9D89-5FA2B3B3C7E5}" presName="L2TextContainer" presStyleLbl="bgAccFollowNode1" presStyleIdx="6" presStyleCnt="7"/>
      <dgm:spPr/>
    </dgm:pt>
    <dgm:pt modelId="{28931A8F-F8EE-4210-869A-4060F42E7013}" type="pres">
      <dgm:prSet presAssocID="{8A93A940-284B-49B0-9D89-5FA2B3B3C7E5}" presName="FlexibleEmptyPlaceHolder" presStyleCnt="0"/>
      <dgm:spPr/>
    </dgm:pt>
    <dgm:pt modelId="{E50E60B9-BCB9-45FD-96C0-1DD14697A22D}" type="pres">
      <dgm:prSet presAssocID="{8A93A940-284B-49B0-9D89-5FA2B3B3C7E5}" presName="ConnectLine" presStyleLbl="sibTrans1D1" presStyleIdx="6" presStyleCnt="7"/>
      <dgm:spPr/>
    </dgm:pt>
    <dgm:pt modelId="{674E83B0-B634-4D1B-8421-626235C523AC}" type="pres">
      <dgm:prSet presAssocID="{8A93A940-284B-49B0-9D89-5FA2B3B3C7E5}" presName="ConnectorPoint" presStyleLbl="node1" presStyleIdx="6" presStyleCnt="7"/>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47EEC4BB-E6ED-4B1A-B863-C8CEE06C7CF2}" type="pres">
      <dgm:prSet presAssocID="{8A93A940-284B-49B0-9D89-5FA2B3B3C7E5}" presName="EmptyPlaceHolder" presStyleCnt="0"/>
      <dgm:spPr/>
    </dgm:pt>
  </dgm:ptLst>
  <dgm:cxnLst>
    <dgm:cxn modelId="{C09C3717-B0A9-4469-8D0B-7BA504EE69E7}" type="presOf" srcId="{A7F4784E-75AE-4F03-B342-C71355D1ACCF}" destId="{D6D0CEE6-FAC8-439B-8122-01775DC49A1F}" srcOrd="0" destOrd="0" presId="urn:microsoft.com/office/officeart/2017/3/layout/HorizontalLabelsTimeline"/>
    <dgm:cxn modelId="{C2A8B52A-540B-46B5-A43B-27FAF06A13EF}" srcId="{FF3CD410-5E2E-4080-A893-907D31D22CB3}" destId="{A59C9EB4-4836-41EA-88FC-E68E29755DEF}" srcOrd="4" destOrd="0" parTransId="{C486CA18-5D6B-49AD-B92C-52313E993EC5}" sibTransId="{62C75627-0A71-4E35-B62B-749D8AB3C189}"/>
    <dgm:cxn modelId="{5A3B2130-5035-4E61-92B1-343AA432C9DF}" srcId="{FF3CD410-5E2E-4080-A893-907D31D22CB3}" destId="{454D56AF-0D14-43A4-A4AA-2274946C5116}" srcOrd="2" destOrd="0" parTransId="{340931FA-0A09-49B9-99A7-6650F93FDC08}" sibTransId="{511F28C0-50D9-4CBB-862C-2AD0ACC17105}"/>
    <dgm:cxn modelId="{33DFDD33-182D-44AF-9877-B1DCECE3CC9D}" srcId="{FF3CD410-5E2E-4080-A893-907D31D22CB3}" destId="{A7F4784E-75AE-4F03-B342-C71355D1ACCF}" srcOrd="3" destOrd="0" parTransId="{E8170CB0-7D27-4024-BF4D-F79F86202313}" sibTransId="{3078DB00-0C2A-4587-8661-74E5E36CBCA7}"/>
    <dgm:cxn modelId="{E57C2063-0A0B-4E02-A459-EE0AC33CFEDA}" type="presOf" srcId="{454D56AF-0D14-43A4-A4AA-2274946C5116}" destId="{EF070DB2-D655-4052-9D9E-0587D70B0F8B}" srcOrd="0" destOrd="0" presId="urn:microsoft.com/office/officeart/2017/3/layout/HorizontalLabelsTimeline"/>
    <dgm:cxn modelId="{982D7B44-1518-4DD0-82D4-8A3901DD95E9}" srcId="{FF3CD410-5E2E-4080-A893-907D31D22CB3}" destId="{8A93A940-284B-49B0-9D89-5FA2B3B3C7E5}" srcOrd="6" destOrd="0" parTransId="{CD96219D-3688-4138-ACC9-901ED9FEACCC}" sibTransId="{E0447E4A-3C15-4884-AEBE-804149EBD331}"/>
    <dgm:cxn modelId="{4B61AF65-3991-4A24-9475-D4AA0127738F}" srcId="{FF3CD410-5E2E-4080-A893-907D31D22CB3}" destId="{F01D5F9E-ABC5-4560-ACB4-E6CFBC60BFF2}" srcOrd="1" destOrd="0" parTransId="{FEAC3315-4B36-4E3C-89B3-70A50C7F13CC}" sibTransId="{36ABC0D0-B41E-401C-840C-2AFBE73989B4}"/>
    <dgm:cxn modelId="{A319CB69-6926-431D-A805-EACBFA83FA66}" srcId="{FF3CD410-5E2E-4080-A893-907D31D22CB3}" destId="{2DC4903D-31E8-4ED6-875F-63877788B702}" srcOrd="5" destOrd="0" parTransId="{A18F8C20-9A13-44DB-9E45-C2DE49ACE5D9}" sibTransId="{EBFDEA83-93E5-4D72-A672-078838B258F5}"/>
    <dgm:cxn modelId="{DB63D575-D3E6-443C-BA8D-C86116E8361C}" type="presOf" srcId="{1827863D-2FA1-48D1-81C4-0E7D31ADB47E}" destId="{9169796C-4C57-41A6-BA09-E1483E1C6AD3}" srcOrd="0" destOrd="0" presId="urn:microsoft.com/office/officeart/2017/3/layout/HorizontalLabelsTimeline"/>
    <dgm:cxn modelId="{D13EDB55-405E-41D9-8752-C4D8E9C9BA1A}" type="presOf" srcId="{47BE8E0B-496B-44FC-825E-C2A10D821DC9}" destId="{CD192C8A-65A1-4EF7-9684-745864FC266E}" srcOrd="0" destOrd="0" presId="urn:microsoft.com/office/officeart/2017/3/layout/HorizontalLabelsTimeline"/>
    <dgm:cxn modelId="{2C0C2159-96A7-4F21-95A6-D77EC1138BD9}" type="presOf" srcId="{2DC4903D-31E8-4ED6-875F-63877788B702}" destId="{F3AC0B50-2903-4285-85F3-B0534BF4963B}" srcOrd="0" destOrd="0" presId="urn:microsoft.com/office/officeart/2017/3/layout/HorizontalLabelsTimeline"/>
    <dgm:cxn modelId="{B9B38C7F-D679-4A39-B742-6501D3961044}" srcId="{454D56AF-0D14-43A4-A4AA-2274946C5116}" destId="{3280BE73-5C4D-4941-9102-E5930904556F}" srcOrd="0" destOrd="0" parTransId="{596FE3BE-79D4-47E4-8416-EDF8385B1DE9}" sibTransId="{8E22D1FB-CF90-47F0-B06E-C66C75D54226}"/>
    <dgm:cxn modelId="{6AEB3B94-8522-4F42-A6BC-BC55C5AED92F}" srcId="{8A93A940-284B-49B0-9D89-5FA2B3B3C7E5}" destId="{6BA5F3BE-D53A-42E0-A7FE-674B99BD07E6}" srcOrd="0" destOrd="0" parTransId="{9484BBA1-86EE-4AA2-B94A-A26EED0EFB1E}" sibTransId="{48C67DB7-8AA6-454C-83AE-A16B3B9F45FF}"/>
    <dgm:cxn modelId="{4B6AA798-FF9D-4663-9852-B6A13AB1E7EA}" type="presOf" srcId="{F01D5F9E-ABC5-4560-ACB4-E6CFBC60BFF2}" destId="{3FEB3D59-5291-4A29-BDD2-423FD88CFB11}" srcOrd="0" destOrd="0" presId="urn:microsoft.com/office/officeart/2017/3/layout/HorizontalLabelsTimeline"/>
    <dgm:cxn modelId="{47F4D29A-7D65-4C2F-8677-61780F0F1118}" srcId="{F01D5F9E-ABC5-4560-ACB4-E6CFBC60BFF2}" destId="{47BE8E0B-496B-44FC-825E-C2A10D821DC9}" srcOrd="0" destOrd="0" parTransId="{26C37286-A207-4C3A-8F03-B64C4EB72DB8}" sibTransId="{258C30B8-1EDE-458F-9BAB-BD0E5C8E1BF9}"/>
    <dgm:cxn modelId="{68D35F9D-DABF-4E5A-94D4-F988D8E84907}" srcId="{D423FB80-F2BD-4DDE-80B1-76F84FE09A02}" destId="{245E128E-7700-4C91-9411-CDD1DCA94D67}" srcOrd="0" destOrd="0" parTransId="{B4D95EBA-0423-4AFA-B379-E030341B1F23}" sibTransId="{4963BA97-D4C5-477B-9B0D-68DB38F61579}"/>
    <dgm:cxn modelId="{7749B4AD-5089-49E7-8F6B-1B2382C9B50E}" srcId="{A7F4784E-75AE-4F03-B342-C71355D1ACCF}" destId="{1827863D-2FA1-48D1-81C4-0E7D31ADB47E}" srcOrd="0" destOrd="0" parTransId="{B426C98F-7250-4E9E-84CB-E9FC83F8CB06}" sibTransId="{D0D7EB30-49F6-43D6-AF40-1B9302B3ADF0}"/>
    <dgm:cxn modelId="{E58676B1-D3FD-496D-9107-B8CBB73F53BF}" type="presOf" srcId="{FF3CD410-5E2E-4080-A893-907D31D22CB3}" destId="{E3C44348-68AF-496A-A946-EA3A6957D4B4}" srcOrd="0" destOrd="0" presId="urn:microsoft.com/office/officeart/2017/3/layout/HorizontalLabelsTimeline"/>
    <dgm:cxn modelId="{5BF3B7B1-A779-4E2D-8625-77DE0CA38FEE}" srcId="{FF3CD410-5E2E-4080-A893-907D31D22CB3}" destId="{D423FB80-F2BD-4DDE-80B1-76F84FE09A02}" srcOrd="0" destOrd="0" parTransId="{9B1CA3FF-D252-4AF5-8F50-CFC93ACA9175}" sibTransId="{EBE862E1-9761-4AA7-AA00-BD79FA3B27DD}"/>
    <dgm:cxn modelId="{2C274EB3-7CA9-4E2C-A2B9-2CD851AC1265}" type="presOf" srcId="{A9FB790A-3E33-4887-962E-7206A01AD84F}" destId="{4BD402D5-15D7-467C-AE58-CDAD12DFCC2A}" srcOrd="0" destOrd="0" presId="urn:microsoft.com/office/officeart/2017/3/layout/HorizontalLabelsTimeline"/>
    <dgm:cxn modelId="{7290CCC2-1ED2-431F-93DA-E5B1A475788E}" type="presOf" srcId="{8A93A940-284B-49B0-9D89-5FA2B3B3C7E5}" destId="{DD48D923-ED9B-47B9-BCB4-DA573729C0FF}" srcOrd="0" destOrd="0" presId="urn:microsoft.com/office/officeart/2017/3/layout/HorizontalLabelsTimeline"/>
    <dgm:cxn modelId="{4D71B4C5-F050-4DBF-ABA4-B4C2C1EC9729}" type="presOf" srcId="{3280BE73-5C4D-4941-9102-E5930904556F}" destId="{499306AC-7AE4-41C7-9640-C6BECD8F8648}" srcOrd="0" destOrd="0" presId="urn:microsoft.com/office/officeart/2017/3/layout/HorizontalLabelsTimeline"/>
    <dgm:cxn modelId="{DA2B19CB-A556-47EC-88F0-33663060FA96}" type="presOf" srcId="{CF564C6C-7771-4FD5-B851-B5B84730268F}" destId="{0C3DB88F-011A-4E18-BB26-845AF6B93158}" srcOrd="0" destOrd="0" presId="urn:microsoft.com/office/officeart/2017/3/layout/HorizontalLabelsTimeline"/>
    <dgm:cxn modelId="{607143D0-C26B-448B-8E8C-A8A46198F0C6}" srcId="{2DC4903D-31E8-4ED6-875F-63877788B702}" destId="{A9FB790A-3E33-4887-962E-7206A01AD84F}" srcOrd="0" destOrd="0" parTransId="{2E34BE83-4A83-4B5F-8976-D4AC57FE5007}" sibTransId="{A18338C2-0675-4B1C-898F-3D939F41C34C}"/>
    <dgm:cxn modelId="{48126DDC-70F5-458D-B6B1-E3ADF3B228D8}" type="presOf" srcId="{245E128E-7700-4C91-9411-CDD1DCA94D67}" destId="{8C41541D-89F7-48CC-936C-A426883F5139}" srcOrd="0" destOrd="0" presId="urn:microsoft.com/office/officeart/2017/3/layout/HorizontalLabelsTimeline"/>
    <dgm:cxn modelId="{5F80C7E1-A7BD-418E-A665-3DAF3DEDF5A4}" srcId="{A59C9EB4-4836-41EA-88FC-E68E29755DEF}" destId="{CF564C6C-7771-4FD5-B851-B5B84730268F}" srcOrd="0" destOrd="0" parTransId="{5A57A755-D716-4DC9-9A51-20693042AFC8}" sibTransId="{024A7FBC-BB10-4242-BAF3-82678A4C13DA}"/>
    <dgm:cxn modelId="{36BF0DE4-FF07-432A-8058-5475AAF8636A}" type="presOf" srcId="{D423FB80-F2BD-4DDE-80B1-76F84FE09A02}" destId="{9060D998-634E-418D-B3B8-FA2467FE561B}" srcOrd="0" destOrd="0" presId="urn:microsoft.com/office/officeart/2017/3/layout/HorizontalLabelsTimeline"/>
    <dgm:cxn modelId="{4C0114F0-31E1-41F7-A902-A7FDAA6504D7}" type="presOf" srcId="{A59C9EB4-4836-41EA-88FC-E68E29755DEF}" destId="{91070752-86F0-46FD-93CD-62E1D2867E91}" srcOrd="0" destOrd="0" presId="urn:microsoft.com/office/officeart/2017/3/layout/HorizontalLabelsTimeline"/>
    <dgm:cxn modelId="{205D66F5-B9C3-40B4-B5A2-7FB7FA06BD0F}" type="presOf" srcId="{6BA5F3BE-D53A-42E0-A7FE-674B99BD07E6}" destId="{FC8655A8-EB65-40A4-B7AF-866AF01D5BE7}" srcOrd="0" destOrd="0" presId="urn:microsoft.com/office/officeart/2017/3/layout/HorizontalLabelsTimeline"/>
    <dgm:cxn modelId="{1AD57AA1-B544-4D88-949B-90EF2CA69A55}" type="presParOf" srcId="{E3C44348-68AF-496A-A946-EA3A6957D4B4}" destId="{83FAB0B5-DADC-4294-9526-6F196A604300}" srcOrd="0" destOrd="0" presId="urn:microsoft.com/office/officeart/2017/3/layout/HorizontalLabelsTimeline"/>
    <dgm:cxn modelId="{AC5ED323-2432-4C27-85AF-81F9D7DCC5B8}" type="presParOf" srcId="{E3C44348-68AF-496A-A946-EA3A6957D4B4}" destId="{BF7E3143-51F5-4366-8C0C-9FD3B7EF67CF}" srcOrd="1" destOrd="0" presId="urn:microsoft.com/office/officeart/2017/3/layout/HorizontalLabelsTimeline"/>
    <dgm:cxn modelId="{0EBDE478-AA5A-4772-9594-3FC9AE46AC2D}" type="presParOf" srcId="{BF7E3143-51F5-4366-8C0C-9FD3B7EF67CF}" destId="{2429B5E1-9A29-4F37-B0BB-C17C10C4E843}" srcOrd="0" destOrd="0" presId="urn:microsoft.com/office/officeart/2017/3/layout/HorizontalLabelsTimeline"/>
    <dgm:cxn modelId="{30BC9FB8-2535-40AE-A248-D15BA91950EE}" type="presParOf" srcId="{2429B5E1-9A29-4F37-B0BB-C17C10C4E843}" destId="{9060D998-634E-418D-B3B8-FA2467FE561B}" srcOrd="0" destOrd="0" presId="urn:microsoft.com/office/officeart/2017/3/layout/HorizontalLabelsTimeline"/>
    <dgm:cxn modelId="{AAA9E5C9-1671-4348-9692-A8823163847A}" type="presParOf" srcId="{2429B5E1-9A29-4F37-B0BB-C17C10C4E843}" destId="{0D1CB2F9-11DA-4C5D-9C19-06DB489310FA}" srcOrd="1" destOrd="0" presId="urn:microsoft.com/office/officeart/2017/3/layout/HorizontalLabelsTimeline"/>
    <dgm:cxn modelId="{69764732-2D67-4AFD-BDA1-A179A4A94D8C}" type="presParOf" srcId="{0D1CB2F9-11DA-4C5D-9C19-06DB489310FA}" destId="{8C41541D-89F7-48CC-936C-A426883F5139}" srcOrd="0" destOrd="0" presId="urn:microsoft.com/office/officeart/2017/3/layout/HorizontalLabelsTimeline"/>
    <dgm:cxn modelId="{D1641D1D-4DC1-4BD6-A020-D26D81BC97AF}" type="presParOf" srcId="{0D1CB2F9-11DA-4C5D-9C19-06DB489310FA}" destId="{205279B4-4DDA-4FE5-B406-2A50DA01B6C6}" srcOrd="1" destOrd="0" presId="urn:microsoft.com/office/officeart/2017/3/layout/HorizontalLabelsTimeline"/>
    <dgm:cxn modelId="{4B2DCDCF-34F0-4CFE-80F8-D325C226DAA8}" type="presParOf" srcId="{2429B5E1-9A29-4F37-B0BB-C17C10C4E843}" destId="{A3C9DB83-8510-44CA-B887-A29D93EEE239}" srcOrd="2" destOrd="0" presId="urn:microsoft.com/office/officeart/2017/3/layout/HorizontalLabelsTimeline"/>
    <dgm:cxn modelId="{5D15E74D-5565-4B66-8F15-9F1239E980B8}" type="presParOf" srcId="{2429B5E1-9A29-4F37-B0BB-C17C10C4E843}" destId="{470A1259-16DE-4255-9DDA-5D10F2356928}" srcOrd="3" destOrd="0" presId="urn:microsoft.com/office/officeart/2017/3/layout/HorizontalLabelsTimeline"/>
    <dgm:cxn modelId="{68D78982-1860-4241-8589-B67518CECDE7}" type="presParOf" srcId="{2429B5E1-9A29-4F37-B0BB-C17C10C4E843}" destId="{15EE021F-5194-4DB4-9BBB-C69B4C7323EB}" srcOrd="4" destOrd="0" presId="urn:microsoft.com/office/officeart/2017/3/layout/HorizontalLabelsTimeline"/>
    <dgm:cxn modelId="{101DFF15-A548-483C-95F0-0137C1404745}" type="presParOf" srcId="{BF7E3143-51F5-4366-8C0C-9FD3B7EF67CF}" destId="{555B396E-F2AC-445F-A3D6-BC447DB3961F}" srcOrd="1" destOrd="0" presId="urn:microsoft.com/office/officeart/2017/3/layout/HorizontalLabelsTimeline"/>
    <dgm:cxn modelId="{8E7372BD-B6DE-4166-9F83-5FBC1F1701D5}" type="presParOf" srcId="{BF7E3143-51F5-4366-8C0C-9FD3B7EF67CF}" destId="{E15D18EC-9BC9-4FAA-BBB9-DC05B59D814C}" srcOrd="2" destOrd="0" presId="urn:microsoft.com/office/officeart/2017/3/layout/HorizontalLabelsTimeline"/>
    <dgm:cxn modelId="{0520FCCA-93E0-41B1-8399-E6F406731D72}" type="presParOf" srcId="{E15D18EC-9BC9-4FAA-BBB9-DC05B59D814C}" destId="{3FEB3D59-5291-4A29-BDD2-423FD88CFB11}" srcOrd="0" destOrd="0" presId="urn:microsoft.com/office/officeart/2017/3/layout/HorizontalLabelsTimeline"/>
    <dgm:cxn modelId="{994FC2C2-9F31-49EF-8BB8-B7E63EB2077E}" type="presParOf" srcId="{E15D18EC-9BC9-4FAA-BBB9-DC05B59D814C}" destId="{4B6CF07E-350C-4EAD-8500-5F610ED25541}" srcOrd="1" destOrd="0" presId="urn:microsoft.com/office/officeart/2017/3/layout/HorizontalLabelsTimeline"/>
    <dgm:cxn modelId="{8D008C90-C2B8-4DAB-A3CC-89E4D4431AE0}" type="presParOf" srcId="{4B6CF07E-350C-4EAD-8500-5F610ED25541}" destId="{CD192C8A-65A1-4EF7-9684-745864FC266E}" srcOrd="0" destOrd="0" presId="urn:microsoft.com/office/officeart/2017/3/layout/HorizontalLabelsTimeline"/>
    <dgm:cxn modelId="{B7562C33-76C2-45BD-9370-D21F3DE45418}" type="presParOf" srcId="{4B6CF07E-350C-4EAD-8500-5F610ED25541}" destId="{2860B53E-75E2-4AFF-B8F3-74DA5FA1D6B7}" srcOrd="1" destOrd="0" presId="urn:microsoft.com/office/officeart/2017/3/layout/HorizontalLabelsTimeline"/>
    <dgm:cxn modelId="{A8EFFEBB-2C61-4772-A298-270BAFDF97EF}" type="presParOf" srcId="{E15D18EC-9BC9-4FAA-BBB9-DC05B59D814C}" destId="{ADE83AAB-74B9-46F0-9456-9EFB0048B34E}" srcOrd="2" destOrd="0" presId="urn:microsoft.com/office/officeart/2017/3/layout/HorizontalLabelsTimeline"/>
    <dgm:cxn modelId="{77B17B04-8CA0-4F3B-862A-A4F157DAECF3}" type="presParOf" srcId="{E15D18EC-9BC9-4FAA-BBB9-DC05B59D814C}" destId="{78E2E7A2-D40D-4436-8E1C-8669D3083BAF}" srcOrd="3" destOrd="0" presId="urn:microsoft.com/office/officeart/2017/3/layout/HorizontalLabelsTimeline"/>
    <dgm:cxn modelId="{04A4F71F-F5A7-47E3-84B3-AA2423A78A77}" type="presParOf" srcId="{E15D18EC-9BC9-4FAA-BBB9-DC05B59D814C}" destId="{9EBDC4A8-187C-4CE1-B7EC-6A9B5732F1D3}" srcOrd="4" destOrd="0" presId="urn:microsoft.com/office/officeart/2017/3/layout/HorizontalLabelsTimeline"/>
    <dgm:cxn modelId="{B2D10D94-26AF-4A5F-9077-F623434B6B50}" type="presParOf" srcId="{BF7E3143-51F5-4366-8C0C-9FD3B7EF67CF}" destId="{2E1E72BD-9EA2-4142-BA3C-7ED3C0F238CA}" srcOrd="3" destOrd="0" presId="urn:microsoft.com/office/officeart/2017/3/layout/HorizontalLabelsTimeline"/>
    <dgm:cxn modelId="{00C422BF-D445-4028-AA26-042EC7B44B35}" type="presParOf" srcId="{BF7E3143-51F5-4366-8C0C-9FD3B7EF67CF}" destId="{E863EB48-4F38-46FB-88CD-7C7F868AB0B0}" srcOrd="4" destOrd="0" presId="urn:microsoft.com/office/officeart/2017/3/layout/HorizontalLabelsTimeline"/>
    <dgm:cxn modelId="{16C224BE-DC00-429A-9701-50574AD9841B}" type="presParOf" srcId="{E863EB48-4F38-46FB-88CD-7C7F868AB0B0}" destId="{EF070DB2-D655-4052-9D9E-0587D70B0F8B}" srcOrd="0" destOrd="0" presId="urn:microsoft.com/office/officeart/2017/3/layout/HorizontalLabelsTimeline"/>
    <dgm:cxn modelId="{0448A592-10CB-4F4A-959F-EDB7419B2E42}" type="presParOf" srcId="{E863EB48-4F38-46FB-88CD-7C7F868AB0B0}" destId="{C62EA323-127F-4E73-81A2-405A96CB83E0}" srcOrd="1" destOrd="0" presId="urn:microsoft.com/office/officeart/2017/3/layout/HorizontalLabelsTimeline"/>
    <dgm:cxn modelId="{B8443C9F-21C7-4F6E-AA80-7A3B144D386F}" type="presParOf" srcId="{C62EA323-127F-4E73-81A2-405A96CB83E0}" destId="{499306AC-7AE4-41C7-9640-C6BECD8F8648}" srcOrd="0" destOrd="0" presId="urn:microsoft.com/office/officeart/2017/3/layout/HorizontalLabelsTimeline"/>
    <dgm:cxn modelId="{20440C2D-E213-4E06-A470-2F4AB75CF29A}" type="presParOf" srcId="{C62EA323-127F-4E73-81A2-405A96CB83E0}" destId="{27E8B5F8-E230-4D6B-AAF9-96E770BA4633}" srcOrd="1" destOrd="0" presId="urn:microsoft.com/office/officeart/2017/3/layout/HorizontalLabelsTimeline"/>
    <dgm:cxn modelId="{148D561A-4734-48BF-8C57-68627E63F5BE}" type="presParOf" srcId="{E863EB48-4F38-46FB-88CD-7C7F868AB0B0}" destId="{F03CA954-9630-42C9-A430-56498B6F0381}" srcOrd="2" destOrd="0" presId="urn:microsoft.com/office/officeart/2017/3/layout/HorizontalLabelsTimeline"/>
    <dgm:cxn modelId="{97E107AC-1615-44D5-93D6-30E421AB89A4}" type="presParOf" srcId="{E863EB48-4F38-46FB-88CD-7C7F868AB0B0}" destId="{5BE9676B-5CDC-43A5-AA72-D58AEDB2E365}" srcOrd="3" destOrd="0" presId="urn:microsoft.com/office/officeart/2017/3/layout/HorizontalLabelsTimeline"/>
    <dgm:cxn modelId="{8DCBD8F1-2BB6-4E8A-817C-39A96A7E88C0}" type="presParOf" srcId="{E863EB48-4F38-46FB-88CD-7C7F868AB0B0}" destId="{258D2F19-DE30-4768-A2BE-5EEB494A5535}" srcOrd="4" destOrd="0" presId="urn:microsoft.com/office/officeart/2017/3/layout/HorizontalLabelsTimeline"/>
    <dgm:cxn modelId="{EAC78431-2656-475E-A6C3-269ADF591B2C}" type="presParOf" srcId="{BF7E3143-51F5-4366-8C0C-9FD3B7EF67CF}" destId="{20B0F8BE-437B-49EE-8DC9-7A27F537167E}" srcOrd="5" destOrd="0" presId="urn:microsoft.com/office/officeart/2017/3/layout/HorizontalLabelsTimeline"/>
    <dgm:cxn modelId="{7963A21B-6706-4B19-BF7A-C5379CD35F39}" type="presParOf" srcId="{BF7E3143-51F5-4366-8C0C-9FD3B7EF67CF}" destId="{4798974C-B368-4E66-B2F6-FF02C35461A6}" srcOrd="6" destOrd="0" presId="urn:microsoft.com/office/officeart/2017/3/layout/HorizontalLabelsTimeline"/>
    <dgm:cxn modelId="{0119A6B5-FCF6-4B14-86BA-C659596BEAAA}" type="presParOf" srcId="{4798974C-B368-4E66-B2F6-FF02C35461A6}" destId="{D6D0CEE6-FAC8-439B-8122-01775DC49A1F}" srcOrd="0" destOrd="0" presId="urn:microsoft.com/office/officeart/2017/3/layout/HorizontalLabelsTimeline"/>
    <dgm:cxn modelId="{EDA45931-4EB2-4658-B024-8EE66CB0C3E9}" type="presParOf" srcId="{4798974C-B368-4E66-B2F6-FF02C35461A6}" destId="{691678A4-EB8C-45C4-8F08-0726322BE2CA}" srcOrd="1" destOrd="0" presId="urn:microsoft.com/office/officeart/2017/3/layout/HorizontalLabelsTimeline"/>
    <dgm:cxn modelId="{41315C2E-6C88-42A3-A26A-D9A81BD05510}" type="presParOf" srcId="{691678A4-EB8C-45C4-8F08-0726322BE2CA}" destId="{9169796C-4C57-41A6-BA09-E1483E1C6AD3}" srcOrd="0" destOrd="0" presId="urn:microsoft.com/office/officeart/2017/3/layout/HorizontalLabelsTimeline"/>
    <dgm:cxn modelId="{56230068-E1EC-4572-A0D7-32B3D1A7CB7D}" type="presParOf" srcId="{691678A4-EB8C-45C4-8F08-0726322BE2CA}" destId="{21422504-E579-42C4-98B7-5B616810BBD0}" srcOrd="1" destOrd="0" presId="urn:microsoft.com/office/officeart/2017/3/layout/HorizontalLabelsTimeline"/>
    <dgm:cxn modelId="{C4352D3F-7440-4D34-A328-FFF1753F115F}" type="presParOf" srcId="{4798974C-B368-4E66-B2F6-FF02C35461A6}" destId="{B9A57813-B823-4EF4-B5D2-14D273E42362}" srcOrd="2" destOrd="0" presId="urn:microsoft.com/office/officeart/2017/3/layout/HorizontalLabelsTimeline"/>
    <dgm:cxn modelId="{4DFD3061-5291-472C-9696-2434E151DC87}" type="presParOf" srcId="{4798974C-B368-4E66-B2F6-FF02C35461A6}" destId="{CC455915-C061-41AA-B71C-B1A4BDB7CFD6}" srcOrd="3" destOrd="0" presId="urn:microsoft.com/office/officeart/2017/3/layout/HorizontalLabelsTimeline"/>
    <dgm:cxn modelId="{11F088E1-8A46-4EBE-9E30-50DDEC04D47F}" type="presParOf" srcId="{4798974C-B368-4E66-B2F6-FF02C35461A6}" destId="{75084591-CAC6-48AE-8D67-C75F292ED558}" srcOrd="4" destOrd="0" presId="urn:microsoft.com/office/officeart/2017/3/layout/HorizontalLabelsTimeline"/>
    <dgm:cxn modelId="{E8CF87C4-41CF-4F3F-869D-EFEF95B7A022}" type="presParOf" srcId="{BF7E3143-51F5-4366-8C0C-9FD3B7EF67CF}" destId="{AE512288-9DC5-4132-97A2-479D6574ADD4}" srcOrd="7" destOrd="0" presId="urn:microsoft.com/office/officeart/2017/3/layout/HorizontalLabelsTimeline"/>
    <dgm:cxn modelId="{F8D0ED68-607E-4536-9028-5907670E558C}" type="presParOf" srcId="{BF7E3143-51F5-4366-8C0C-9FD3B7EF67CF}" destId="{6342BCB5-7375-4EC0-95DF-8928D2B8A424}" srcOrd="8" destOrd="0" presId="urn:microsoft.com/office/officeart/2017/3/layout/HorizontalLabelsTimeline"/>
    <dgm:cxn modelId="{A9B01278-01F5-4FF2-B529-8E3687FFD920}" type="presParOf" srcId="{6342BCB5-7375-4EC0-95DF-8928D2B8A424}" destId="{91070752-86F0-46FD-93CD-62E1D2867E91}" srcOrd="0" destOrd="0" presId="urn:microsoft.com/office/officeart/2017/3/layout/HorizontalLabelsTimeline"/>
    <dgm:cxn modelId="{BDD3E8D8-E4DA-44BD-822F-B9A209F36C41}" type="presParOf" srcId="{6342BCB5-7375-4EC0-95DF-8928D2B8A424}" destId="{4EBCF80A-3681-43D6-AAFA-126D33676A8A}" srcOrd="1" destOrd="0" presId="urn:microsoft.com/office/officeart/2017/3/layout/HorizontalLabelsTimeline"/>
    <dgm:cxn modelId="{C84D2982-FBEC-4DB2-805E-7112E98CE99D}" type="presParOf" srcId="{4EBCF80A-3681-43D6-AAFA-126D33676A8A}" destId="{0C3DB88F-011A-4E18-BB26-845AF6B93158}" srcOrd="0" destOrd="0" presId="urn:microsoft.com/office/officeart/2017/3/layout/HorizontalLabelsTimeline"/>
    <dgm:cxn modelId="{133EAA39-DE16-4BF2-B45F-250703361DA0}" type="presParOf" srcId="{4EBCF80A-3681-43D6-AAFA-126D33676A8A}" destId="{99615B19-EBE7-4CA1-B805-6CFE888F1D93}" srcOrd="1" destOrd="0" presId="urn:microsoft.com/office/officeart/2017/3/layout/HorizontalLabelsTimeline"/>
    <dgm:cxn modelId="{12E097C9-3E5A-46DE-B756-5545B8BA11FA}" type="presParOf" srcId="{6342BCB5-7375-4EC0-95DF-8928D2B8A424}" destId="{C72B9C8D-440D-45ED-99E1-8E83A2C37D2D}" srcOrd="2" destOrd="0" presId="urn:microsoft.com/office/officeart/2017/3/layout/HorizontalLabelsTimeline"/>
    <dgm:cxn modelId="{8D2E955E-5263-4A3B-97A1-A7664BBED3DA}" type="presParOf" srcId="{6342BCB5-7375-4EC0-95DF-8928D2B8A424}" destId="{23235DAE-69AD-4567-A4DA-AC932698900E}" srcOrd="3" destOrd="0" presId="urn:microsoft.com/office/officeart/2017/3/layout/HorizontalLabelsTimeline"/>
    <dgm:cxn modelId="{998E1858-D1EC-4346-AEA3-1208FBB9AA73}" type="presParOf" srcId="{6342BCB5-7375-4EC0-95DF-8928D2B8A424}" destId="{EEE4D3E1-7645-4958-8CF8-C86B958126E4}" srcOrd="4" destOrd="0" presId="urn:microsoft.com/office/officeart/2017/3/layout/HorizontalLabelsTimeline"/>
    <dgm:cxn modelId="{FCF31277-AE8B-4DE9-829A-D0D10E73E327}" type="presParOf" srcId="{BF7E3143-51F5-4366-8C0C-9FD3B7EF67CF}" destId="{8AB282DD-D8B2-4028-8568-8305AF123220}" srcOrd="9" destOrd="0" presId="urn:microsoft.com/office/officeart/2017/3/layout/HorizontalLabelsTimeline"/>
    <dgm:cxn modelId="{7D0F0222-93CB-4EB1-A956-90548B61751B}" type="presParOf" srcId="{BF7E3143-51F5-4366-8C0C-9FD3B7EF67CF}" destId="{B6CB31BE-5A3C-42E1-8DF3-72DA8B8EA52B}" srcOrd="10" destOrd="0" presId="urn:microsoft.com/office/officeart/2017/3/layout/HorizontalLabelsTimeline"/>
    <dgm:cxn modelId="{FB060039-157D-45A4-B3A4-3738DD770800}" type="presParOf" srcId="{B6CB31BE-5A3C-42E1-8DF3-72DA8B8EA52B}" destId="{F3AC0B50-2903-4285-85F3-B0534BF4963B}" srcOrd="0" destOrd="0" presId="urn:microsoft.com/office/officeart/2017/3/layout/HorizontalLabelsTimeline"/>
    <dgm:cxn modelId="{3B2A8D85-7ACD-48E7-BCC9-0A279124FA69}" type="presParOf" srcId="{B6CB31BE-5A3C-42E1-8DF3-72DA8B8EA52B}" destId="{C9BE5948-ADB9-4E6C-A4FF-72AB8224D9F5}" srcOrd="1" destOrd="0" presId="urn:microsoft.com/office/officeart/2017/3/layout/HorizontalLabelsTimeline"/>
    <dgm:cxn modelId="{5D697721-47D7-4400-91D8-B698A818F6A8}" type="presParOf" srcId="{C9BE5948-ADB9-4E6C-A4FF-72AB8224D9F5}" destId="{4BD402D5-15D7-467C-AE58-CDAD12DFCC2A}" srcOrd="0" destOrd="0" presId="urn:microsoft.com/office/officeart/2017/3/layout/HorizontalLabelsTimeline"/>
    <dgm:cxn modelId="{AECFDDF4-34EF-4661-9B8A-22FE03A775A7}" type="presParOf" srcId="{C9BE5948-ADB9-4E6C-A4FF-72AB8224D9F5}" destId="{5004BB51-73BA-46F5-94CF-A5ED1390F258}" srcOrd="1" destOrd="0" presId="urn:microsoft.com/office/officeart/2017/3/layout/HorizontalLabelsTimeline"/>
    <dgm:cxn modelId="{E644B5D4-F089-4134-9E51-875E00F9E89C}" type="presParOf" srcId="{B6CB31BE-5A3C-42E1-8DF3-72DA8B8EA52B}" destId="{3CB4A6ED-DFEF-4F3D-A7DE-8D9F4E626AC2}" srcOrd="2" destOrd="0" presId="urn:microsoft.com/office/officeart/2017/3/layout/HorizontalLabelsTimeline"/>
    <dgm:cxn modelId="{02D61FFE-DD57-458F-9B5B-5F5053F75D62}" type="presParOf" srcId="{B6CB31BE-5A3C-42E1-8DF3-72DA8B8EA52B}" destId="{9359EDB4-0CF8-4FD6-A6E2-B5227AF6BC20}" srcOrd="3" destOrd="0" presId="urn:microsoft.com/office/officeart/2017/3/layout/HorizontalLabelsTimeline"/>
    <dgm:cxn modelId="{1F2F0540-28C7-4C68-A32A-1E06A26146A7}" type="presParOf" srcId="{B6CB31BE-5A3C-42E1-8DF3-72DA8B8EA52B}" destId="{EDB3ECB7-8C6E-4132-9342-E44E41EE11CB}" srcOrd="4" destOrd="0" presId="urn:microsoft.com/office/officeart/2017/3/layout/HorizontalLabelsTimeline"/>
    <dgm:cxn modelId="{B6DDCEF4-A2C6-4297-8499-D6A6FCEE5E25}" type="presParOf" srcId="{BF7E3143-51F5-4366-8C0C-9FD3B7EF67CF}" destId="{EA0AF0DA-E10B-4CAB-9660-B1AF4C04B71E}" srcOrd="11" destOrd="0" presId="urn:microsoft.com/office/officeart/2017/3/layout/HorizontalLabelsTimeline"/>
    <dgm:cxn modelId="{A97638C9-1876-4A61-9C19-0F26437A8289}" type="presParOf" srcId="{BF7E3143-51F5-4366-8C0C-9FD3B7EF67CF}" destId="{82D24A10-0411-46A6-8C21-33C73413F6BE}" srcOrd="12" destOrd="0" presId="urn:microsoft.com/office/officeart/2017/3/layout/HorizontalLabelsTimeline"/>
    <dgm:cxn modelId="{28220F50-9D28-405B-8466-CDCCA12FD506}" type="presParOf" srcId="{82D24A10-0411-46A6-8C21-33C73413F6BE}" destId="{DD48D923-ED9B-47B9-BCB4-DA573729C0FF}" srcOrd="0" destOrd="0" presId="urn:microsoft.com/office/officeart/2017/3/layout/HorizontalLabelsTimeline"/>
    <dgm:cxn modelId="{4CD743EE-1699-4E8E-B6C3-769D96D1800E}" type="presParOf" srcId="{82D24A10-0411-46A6-8C21-33C73413F6BE}" destId="{4D037C89-007B-44A0-A8DA-5B7FAC16FA75}" srcOrd="1" destOrd="0" presId="urn:microsoft.com/office/officeart/2017/3/layout/HorizontalLabelsTimeline"/>
    <dgm:cxn modelId="{51546C59-B232-446B-9D99-F2BA73EB11B5}" type="presParOf" srcId="{4D037C89-007B-44A0-A8DA-5B7FAC16FA75}" destId="{FC8655A8-EB65-40A4-B7AF-866AF01D5BE7}" srcOrd="0" destOrd="0" presId="urn:microsoft.com/office/officeart/2017/3/layout/HorizontalLabelsTimeline"/>
    <dgm:cxn modelId="{5BD6DB1E-E7D9-409A-B75A-13545C7D42F9}" type="presParOf" srcId="{4D037C89-007B-44A0-A8DA-5B7FAC16FA75}" destId="{28931A8F-F8EE-4210-869A-4060F42E7013}" srcOrd="1" destOrd="0" presId="urn:microsoft.com/office/officeart/2017/3/layout/HorizontalLabelsTimeline"/>
    <dgm:cxn modelId="{CF58AD31-6852-41E1-840E-CBC57A5DFB62}" type="presParOf" srcId="{82D24A10-0411-46A6-8C21-33C73413F6BE}" destId="{E50E60B9-BCB9-45FD-96C0-1DD14697A22D}" srcOrd="2" destOrd="0" presId="urn:microsoft.com/office/officeart/2017/3/layout/HorizontalLabelsTimeline"/>
    <dgm:cxn modelId="{B91F97A9-87D9-4CD5-B04B-BB867E9D1538}" type="presParOf" srcId="{82D24A10-0411-46A6-8C21-33C73413F6BE}" destId="{674E83B0-B634-4D1B-8421-626235C523AC}" srcOrd="3" destOrd="0" presId="urn:microsoft.com/office/officeart/2017/3/layout/HorizontalLabelsTimeline"/>
    <dgm:cxn modelId="{7C6B8845-C200-45DC-B582-567AABA7D933}" type="presParOf" srcId="{82D24A10-0411-46A6-8C21-33C73413F6BE}" destId="{47EEC4BB-E6ED-4B1A-B863-C8CEE06C7CF2}" srcOrd="4" destOrd="0" presId="urn:microsoft.com/office/officeart/2017/3/layout/HorizontalLabels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FAB0B5-DADC-4294-9526-6F196A604300}">
      <dsp:nvSpPr>
        <dsp:cNvPr id="0" name=""/>
        <dsp:cNvSpPr/>
      </dsp:nvSpPr>
      <dsp:spPr>
        <a:xfrm>
          <a:off x="0" y="1631752"/>
          <a:ext cx="7886700" cy="0"/>
        </a:xfrm>
        <a:prstGeom prst="line">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060D998-634E-418D-B3B8-FA2467FE561B}">
      <dsp:nvSpPr>
        <dsp:cNvPr id="0" name=""/>
        <dsp:cNvSpPr/>
      </dsp:nvSpPr>
      <dsp:spPr>
        <a:xfrm>
          <a:off x="118300" y="1011686"/>
          <a:ext cx="1735074" cy="39162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622300">
            <a:lnSpc>
              <a:spcPct val="90000"/>
            </a:lnSpc>
            <a:spcBef>
              <a:spcPct val="0"/>
            </a:spcBef>
            <a:spcAft>
              <a:spcPct val="35000"/>
            </a:spcAft>
            <a:buNone/>
            <a:defRPr b="1"/>
          </a:pPr>
          <a:r>
            <a:rPr lang="en-US" sz="1400" kern="1200" dirty="0">
              <a:latin typeface="+mj-lt"/>
            </a:rPr>
            <a:t>2021-2024 Goals     and Objectives</a:t>
          </a:r>
        </a:p>
      </dsp:txBody>
      <dsp:txXfrm>
        <a:off x="118300" y="1011686"/>
        <a:ext cx="1735074" cy="391620"/>
      </dsp:txXfrm>
    </dsp:sp>
    <dsp:sp modelId="{8C41541D-89F7-48CC-936C-A426883F5139}">
      <dsp:nvSpPr>
        <dsp:cNvPr id="0" name=""/>
        <dsp:cNvSpPr/>
      </dsp:nvSpPr>
      <dsp:spPr>
        <a:xfrm>
          <a:off x="118300" y="0"/>
          <a:ext cx="1735074" cy="101168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i="1" kern="1200" dirty="0">
              <a:latin typeface="+mn-lt"/>
              <a:ea typeface="+mn-ea"/>
              <a:cs typeface="+mn-cs"/>
            </a:rPr>
            <a:t>Plan is tied to the 2021-2024 Strategic Goals and Objectives developed in 2020 and taking effect in 2021.</a:t>
          </a:r>
        </a:p>
      </dsp:txBody>
      <dsp:txXfrm>
        <a:off x="118300" y="0"/>
        <a:ext cx="1735074" cy="1011686"/>
      </dsp:txXfrm>
    </dsp:sp>
    <dsp:sp modelId="{A3C9DB83-8510-44CA-B887-A29D93EEE239}">
      <dsp:nvSpPr>
        <dsp:cNvPr id="0" name=""/>
        <dsp:cNvSpPr/>
      </dsp:nvSpPr>
      <dsp:spPr>
        <a:xfrm>
          <a:off x="985837" y="1403306"/>
          <a:ext cx="0" cy="228445"/>
        </a:xfrm>
        <a:prstGeom prst="line">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3FEB3D59-5291-4A29-BDD2-423FD88CFB11}">
      <dsp:nvSpPr>
        <dsp:cNvPr id="0" name=""/>
        <dsp:cNvSpPr/>
      </dsp:nvSpPr>
      <dsp:spPr>
        <a:xfrm>
          <a:off x="1104138" y="1860197"/>
          <a:ext cx="1735074" cy="39162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622300">
            <a:lnSpc>
              <a:spcPct val="90000"/>
            </a:lnSpc>
            <a:spcBef>
              <a:spcPct val="0"/>
            </a:spcBef>
            <a:spcAft>
              <a:spcPct val="35000"/>
            </a:spcAft>
            <a:buNone/>
            <a:defRPr b="1"/>
          </a:pPr>
          <a:r>
            <a:rPr lang="en-US" sz="1400" kern="1200" dirty="0">
              <a:latin typeface="+mj-lt"/>
            </a:rPr>
            <a:t>Rotary International Strategic Goals</a:t>
          </a:r>
        </a:p>
      </dsp:txBody>
      <dsp:txXfrm>
        <a:off x="1104138" y="1860197"/>
        <a:ext cx="1735074" cy="391620"/>
      </dsp:txXfrm>
    </dsp:sp>
    <dsp:sp modelId="{CD192C8A-65A1-4EF7-9684-745864FC266E}">
      <dsp:nvSpPr>
        <dsp:cNvPr id="0" name=""/>
        <dsp:cNvSpPr/>
      </dsp:nvSpPr>
      <dsp:spPr>
        <a:xfrm>
          <a:off x="1104138" y="2251817"/>
          <a:ext cx="1735074" cy="101168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i="1" kern="1200" dirty="0">
              <a:latin typeface="+mn-lt"/>
              <a:ea typeface="+mn-ea"/>
              <a:cs typeface="+mn-cs"/>
            </a:rPr>
            <a:t>Strategic objectives in previous plan and this plan reflect the strategic goals in the Rotary International Action Plan.</a:t>
          </a:r>
        </a:p>
      </dsp:txBody>
      <dsp:txXfrm>
        <a:off x="1104138" y="2251817"/>
        <a:ext cx="1735074" cy="1011686"/>
      </dsp:txXfrm>
    </dsp:sp>
    <dsp:sp modelId="{ADE83AAB-74B9-46F0-9456-9EFB0048B34E}">
      <dsp:nvSpPr>
        <dsp:cNvPr id="0" name=""/>
        <dsp:cNvSpPr/>
      </dsp:nvSpPr>
      <dsp:spPr>
        <a:xfrm>
          <a:off x="1971675" y="1631751"/>
          <a:ext cx="0" cy="228445"/>
        </a:xfrm>
        <a:prstGeom prst="line">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70A1259-16DE-4255-9DDA-5D10F2356928}">
      <dsp:nvSpPr>
        <dsp:cNvPr id="0" name=""/>
        <dsp:cNvSpPr/>
      </dsp:nvSpPr>
      <dsp:spPr>
        <a:xfrm rot="2700000">
          <a:off x="960453" y="1606367"/>
          <a:ext cx="50768" cy="50768"/>
        </a:xfrm>
        <a:prstGeom prst="rect">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E2E7A2-D40D-4436-8E1C-8669D3083BAF}">
      <dsp:nvSpPr>
        <dsp:cNvPr id="0" name=""/>
        <dsp:cNvSpPr/>
      </dsp:nvSpPr>
      <dsp:spPr>
        <a:xfrm rot="2700000">
          <a:off x="1946290" y="1606367"/>
          <a:ext cx="50768" cy="50768"/>
        </a:xfrm>
        <a:prstGeom prst="rect">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070DB2-D655-4052-9D9E-0587D70B0F8B}">
      <dsp:nvSpPr>
        <dsp:cNvPr id="0" name=""/>
        <dsp:cNvSpPr/>
      </dsp:nvSpPr>
      <dsp:spPr>
        <a:xfrm>
          <a:off x="2089975" y="1011686"/>
          <a:ext cx="1735074" cy="39162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622300">
            <a:lnSpc>
              <a:spcPct val="90000"/>
            </a:lnSpc>
            <a:spcBef>
              <a:spcPct val="0"/>
            </a:spcBef>
            <a:spcAft>
              <a:spcPct val="35000"/>
            </a:spcAft>
            <a:buNone/>
            <a:defRPr b="1"/>
          </a:pPr>
          <a:r>
            <a:rPr lang="en-US" sz="1400" kern="1200" dirty="0">
              <a:latin typeface="+mj-lt"/>
            </a:rPr>
            <a:t>Plan Reflects   Member Input</a:t>
          </a:r>
        </a:p>
      </dsp:txBody>
      <dsp:txXfrm>
        <a:off x="2089975" y="1011686"/>
        <a:ext cx="1735074" cy="391620"/>
      </dsp:txXfrm>
    </dsp:sp>
    <dsp:sp modelId="{499306AC-7AE4-41C7-9640-C6BECD8F8648}">
      <dsp:nvSpPr>
        <dsp:cNvPr id="0" name=""/>
        <dsp:cNvSpPr/>
      </dsp:nvSpPr>
      <dsp:spPr>
        <a:xfrm>
          <a:off x="2089975" y="0"/>
          <a:ext cx="1735074" cy="101168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i="1" kern="1200" dirty="0">
              <a:latin typeface="+mn-lt"/>
              <a:ea typeface="+mn-ea"/>
              <a:cs typeface="+mn-cs"/>
            </a:rPr>
            <a:t>Current plan is rooted in focus groups with club presidents and district leaders as well as a 2022 survey of the general membership.</a:t>
          </a:r>
        </a:p>
      </dsp:txBody>
      <dsp:txXfrm>
        <a:off x="2089975" y="0"/>
        <a:ext cx="1735074" cy="1011686"/>
      </dsp:txXfrm>
    </dsp:sp>
    <dsp:sp modelId="{F03CA954-9630-42C9-A430-56498B6F0381}">
      <dsp:nvSpPr>
        <dsp:cNvPr id="0" name=""/>
        <dsp:cNvSpPr/>
      </dsp:nvSpPr>
      <dsp:spPr>
        <a:xfrm>
          <a:off x="2957512" y="1403306"/>
          <a:ext cx="0" cy="228445"/>
        </a:xfrm>
        <a:prstGeom prst="line">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D6D0CEE6-FAC8-439B-8122-01775DC49A1F}">
      <dsp:nvSpPr>
        <dsp:cNvPr id="0" name=""/>
        <dsp:cNvSpPr/>
      </dsp:nvSpPr>
      <dsp:spPr>
        <a:xfrm>
          <a:off x="3075813" y="1860197"/>
          <a:ext cx="1735074" cy="39162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622300">
            <a:lnSpc>
              <a:spcPct val="90000"/>
            </a:lnSpc>
            <a:spcBef>
              <a:spcPct val="0"/>
            </a:spcBef>
            <a:spcAft>
              <a:spcPct val="35000"/>
            </a:spcAft>
            <a:buNone/>
            <a:defRPr b="1"/>
          </a:pPr>
          <a:r>
            <a:rPr lang="en-US" sz="1400" kern="1200" dirty="0">
              <a:latin typeface="+mj-lt"/>
            </a:rPr>
            <a:t>Earlier Objectives  Now Prioritized</a:t>
          </a:r>
        </a:p>
      </dsp:txBody>
      <dsp:txXfrm>
        <a:off x="3075813" y="1860197"/>
        <a:ext cx="1735074" cy="391620"/>
      </dsp:txXfrm>
    </dsp:sp>
    <dsp:sp modelId="{9169796C-4C57-41A6-BA09-E1483E1C6AD3}">
      <dsp:nvSpPr>
        <dsp:cNvPr id="0" name=""/>
        <dsp:cNvSpPr/>
      </dsp:nvSpPr>
      <dsp:spPr>
        <a:xfrm>
          <a:off x="3075813" y="2251817"/>
          <a:ext cx="1735074" cy="101168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i="1" kern="1200" dirty="0">
              <a:latin typeface="+mn-lt"/>
              <a:ea typeface="+mn-ea"/>
              <a:cs typeface="+mn-cs"/>
            </a:rPr>
            <a:t>Objectives maintained in the current plan have been prioritized as a result of the 2022 membership survey.</a:t>
          </a:r>
        </a:p>
      </dsp:txBody>
      <dsp:txXfrm>
        <a:off x="3075813" y="2251817"/>
        <a:ext cx="1735074" cy="1011686"/>
      </dsp:txXfrm>
    </dsp:sp>
    <dsp:sp modelId="{B9A57813-B823-4EF4-B5D2-14D273E42362}">
      <dsp:nvSpPr>
        <dsp:cNvPr id="0" name=""/>
        <dsp:cNvSpPr/>
      </dsp:nvSpPr>
      <dsp:spPr>
        <a:xfrm>
          <a:off x="3943350" y="1631751"/>
          <a:ext cx="0" cy="228445"/>
        </a:xfrm>
        <a:prstGeom prst="line">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BE9676B-5CDC-43A5-AA72-D58AEDB2E365}">
      <dsp:nvSpPr>
        <dsp:cNvPr id="0" name=""/>
        <dsp:cNvSpPr/>
      </dsp:nvSpPr>
      <dsp:spPr>
        <a:xfrm rot="2700000">
          <a:off x="2932128" y="1606367"/>
          <a:ext cx="50768" cy="50768"/>
        </a:xfrm>
        <a:prstGeom prst="rect">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455915-C061-41AA-B71C-B1A4BDB7CFD6}">
      <dsp:nvSpPr>
        <dsp:cNvPr id="0" name=""/>
        <dsp:cNvSpPr/>
      </dsp:nvSpPr>
      <dsp:spPr>
        <a:xfrm rot="2700000">
          <a:off x="3917965" y="1606367"/>
          <a:ext cx="50768" cy="50768"/>
        </a:xfrm>
        <a:prstGeom prst="rect">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1070752-86F0-46FD-93CD-62E1D2867E91}">
      <dsp:nvSpPr>
        <dsp:cNvPr id="0" name=""/>
        <dsp:cNvSpPr/>
      </dsp:nvSpPr>
      <dsp:spPr>
        <a:xfrm>
          <a:off x="4061650" y="1011686"/>
          <a:ext cx="1735074" cy="39162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622300">
            <a:lnSpc>
              <a:spcPct val="90000"/>
            </a:lnSpc>
            <a:spcBef>
              <a:spcPct val="0"/>
            </a:spcBef>
            <a:spcAft>
              <a:spcPct val="35000"/>
            </a:spcAft>
            <a:buNone/>
            <a:defRPr b="1"/>
          </a:pPr>
          <a:r>
            <a:rPr lang="en-US" sz="1400" kern="1200" dirty="0">
              <a:latin typeface="+mj-lt"/>
            </a:rPr>
            <a:t>Grow Rotary    Through Service</a:t>
          </a:r>
        </a:p>
      </dsp:txBody>
      <dsp:txXfrm>
        <a:off x="4061650" y="1011686"/>
        <a:ext cx="1735074" cy="391620"/>
      </dsp:txXfrm>
    </dsp:sp>
    <dsp:sp modelId="{0C3DB88F-011A-4E18-BB26-845AF6B93158}">
      <dsp:nvSpPr>
        <dsp:cNvPr id="0" name=""/>
        <dsp:cNvSpPr/>
      </dsp:nvSpPr>
      <dsp:spPr>
        <a:xfrm>
          <a:off x="4061650" y="0"/>
          <a:ext cx="1735074" cy="101168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i="1" kern="1200" dirty="0">
              <a:latin typeface="+mn-lt"/>
              <a:ea typeface="+mn-ea"/>
              <a:cs typeface="+mn-cs"/>
            </a:rPr>
            <a:t>“Grow Rotary Through Service” is a theme of the current plan and one of the new underpinnings for future  district success.</a:t>
          </a:r>
        </a:p>
      </dsp:txBody>
      <dsp:txXfrm>
        <a:off x="4061650" y="0"/>
        <a:ext cx="1735074" cy="1011686"/>
      </dsp:txXfrm>
    </dsp:sp>
    <dsp:sp modelId="{C72B9C8D-440D-45ED-99E1-8E83A2C37D2D}">
      <dsp:nvSpPr>
        <dsp:cNvPr id="0" name=""/>
        <dsp:cNvSpPr/>
      </dsp:nvSpPr>
      <dsp:spPr>
        <a:xfrm>
          <a:off x="4929187" y="1403306"/>
          <a:ext cx="0" cy="228445"/>
        </a:xfrm>
        <a:prstGeom prst="line">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F3AC0B50-2903-4285-85F3-B0534BF4963B}">
      <dsp:nvSpPr>
        <dsp:cNvPr id="0" name=""/>
        <dsp:cNvSpPr/>
      </dsp:nvSpPr>
      <dsp:spPr>
        <a:xfrm>
          <a:off x="5047488" y="1860197"/>
          <a:ext cx="1735074" cy="39162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622300">
            <a:lnSpc>
              <a:spcPct val="90000"/>
            </a:lnSpc>
            <a:spcBef>
              <a:spcPct val="0"/>
            </a:spcBef>
            <a:spcAft>
              <a:spcPct val="35000"/>
            </a:spcAft>
            <a:buNone/>
            <a:defRPr b="1"/>
          </a:pPr>
          <a:r>
            <a:rPr lang="en-US" sz="1400" kern="1200" dirty="0">
              <a:latin typeface="+mj-lt"/>
            </a:rPr>
            <a:t>Regional Rotary Challenge</a:t>
          </a:r>
        </a:p>
      </dsp:txBody>
      <dsp:txXfrm>
        <a:off x="5047488" y="1860197"/>
        <a:ext cx="1735074" cy="391620"/>
      </dsp:txXfrm>
    </dsp:sp>
    <dsp:sp modelId="{4BD402D5-15D7-467C-AE58-CDAD12DFCC2A}">
      <dsp:nvSpPr>
        <dsp:cNvPr id="0" name=""/>
        <dsp:cNvSpPr/>
      </dsp:nvSpPr>
      <dsp:spPr>
        <a:xfrm>
          <a:off x="5047488" y="2251817"/>
          <a:ext cx="1735074" cy="101168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i="1" kern="1200">
              <a:latin typeface="+mn-lt"/>
              <a:ea typeface="+mn-ea"/>
              <a:cs typeface="+mn-cs"/>
            </a:rPr>
            <a:t>The Regional </a:t>
          </a:r>
          <a:r>
            <a:rPr lang="en-US" sz="1200" i="1" kern="1200" dirty="0">
              <a:latin typeface="+mn-lt"/>
              <a:ea typeface="+mn-ea"/>
              <a:cs typeface="+mn-cs"/>
            </a:rPr>
            <a:t>Rotary Challenge is cited as a roadmap for plan implementation not an added layer of new club requirements.</a:t>
          </a:r>
        </a:p>
      </dsp:txBody>
      <dsp:txXfrm>
        <a:off x="5047488" y="2251817"/>
        <a:ext cx="1735074" cy="1011686"/>
      </dsp:txXfrm>
    </dsp:sp>
    <dsp:sp modelId="{3CB4A6ED-DFEF-4F3D-A7DE-8D9F4E626AC2}">
      <dsp:nvSpPr>
        <dsp:cNvPr id="0" name=""/>
        <dsp:cNvSpPr/>
      </dsp:nvSpPr>
      <dsp:spPr>
        <a:xfrm>
          <a:off x="5915025" y="1631751"/>
          <a:ext cx="0" cy="228445"/>
        </a:xfrm>
        <a:prstGeom prst="line">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23235DAE-69AD-4567-A4DA-AC932698900E}">
      <dsp:nvSpPr>
        <dsp:cNvPr id="0" name=""/>
        <dsp:cNvSpPr/>
      </dsp:nvSpPr>
      <dsp:spPr>
        <a:xfrm rot="2700000">
          <a:off x="4903803" y="1606367"/>
          <a:ext cx="50768" cy="50768"/>
        </a:xfrm>
        <a:prstGeom prst="rect">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59EDB4-0CF8-4FD6-A6E2-B5227AF6BC20}">
      <dsp:nvSpPr>
        <dsp:cNvPr id="0" name=""/>
        <dsp:cNvSpPr/>
      </dsp:nvSpPr>
      <dsp:spPr>
        <a:xfrm rot="2700000">
          <a:off x="5889640" y="1606367"/>
          <a:ext cx="50768" cy="50768"/>
        </a:xfrm>
        <a:prstGeom prst="rect">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D48D923-ED9B-47B9-BCB4-DA573729C0FF}">
      <dsp:nvSpPr>
        <dsp:cNvPr id="0" name=""/>
        <dsp:cNvSpPr/>
      </dsp:nvSpPr>
      <dsp:spPr>
        <a:xfrm>
          <a:off x="6033325" y="1011686"/>
          <a:ext cx="1735074" cy="39162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622300">
            <a:lnSpc>
              <a:spcPct val="90000"/>
            </a:lnSpc>
            <a:spcBef>
              <a:spcPct val="0"/>
            </a:spcBef>
            <a:spcAft>
              <a:spcPct val="35000"/>
            </a:spcAft>
            <a:buNone/>
            <a:defRPr b="1"/>
          </a:pPr>
          <a:r>
            <a:rPr lang="en-US" sz="1400" kern="1200" dirty="0">
              <a:latin typeface="+mj-lt"/>
            </a:rPr>
            <a:t>Plan     Implementation</a:t>
          </a:r>
        </a:p>
      </dsp:txBody>
      <dsp:txXfrm>
        <a:off x="6033325" y="1011686"/>
        <a:ext cx="1735074" cy="391620"/>
      </dsp:txXfrm>
    </dsp:sp>
    <dsp:sp modelId="{FC8655A8-EB65-40A4-B7AF-866AF01D5BE7}">
      <dsp:nvSpPr>
        <dsp:cNvPr id="0" name=""/>
        <dsp:cNvSpPr/>
      </dsp:nvSpPr>
      <dsp:spPr>
        <a:xfrm>
          <a:off x="6033325" y="0"/>
          <a:ext cx="1735074" cy="101168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i="1" kern="1200" dirty="0">
              <a:latin typeface="+mn-lt"/>
              <a:ea typeface="+mn-ea"/>
              <a:cs typeface="+mn-cs"/>
            </a:rPr>
            <a:t>Plan implementation is left to the District Leadership Team and District Committees with enhanced club participation.</a:t>
          </a:r>
        </a:p>
      </dsp:txBody>
      <dsp:txXfrm>
        <a:off x="6033325" y="0"/>
        <a:ext cx="1735074" cy="1011686"/>
      </dsp:txXfrm>
    </dsp:sp>
    <dsp:sp modelId="{E50E60B9-BCB9-45FD-96C0-1DD14697A22D}">
      <dsp:nvSpPr>
        <dsp:cNvPr id="0" name=""/>
        <dsp:cNvSpPr/>
      </dsp:nvSpPr>
      <dsp:spPr>
        <a:xfrm>
          <a:off x="6900862" y="1403306"/>
          <a:ext cx="0" cy="228445"/>
        </a:xfrm>
        <a:prstGeom prst="line">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674E83B0-B634-4D1B-8421-626235C523AC}">
      <dsp:nvSpPr>
        <dsp:cNvPr id="0" name=""/>
        <dsp:cNvSpPr/>
      </dsp:nvSpPr>
      <dsp:spPr>
        <a:xfrm rot="2700000">
          <a:off x="6875478" y="1606367"/>
          <a:ext cx="50768" cy="50768"/>
        </a:xfrm>
        <a:prstGeom prst="rect">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7/3/layout/HorizontalLabelsTimeline">
  <dgm:title val="Horizontal Labels Timeline"/>
  <dgm:desc val="Use to show a list of events in chronological order. The rectangular shape contains the description while the date is shown immediately below. It can display a large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dgm:constrLst>
    <dgm:layoutNode name="divider" styleLbl="fgAcc1">
      <dgm:alg type="sp"/>
      <dgm:shape xmlns:r="http://schemas.openxmlformats.org/officeDocument/2006/relationships" type="line" r:blip="" zOrderOff="-1">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8"/>
                <dgm:constr type="l" for="ch" forName="L1TextContainer" refType="w" fact="0.06"/>
                <dgm:constr type="h" for="ch" forName="L1TextContainer" refType="h" fact="0.12"/>
                <dgm:constr type="t" for="ch" forName="L1TextContainer" refType="h" fact="0.31"/>
                <dgm:constr type="w" for="ch" forName="L2TextContainerWrapper" refType="w" fact="0.88"/>
                <dgm:constr type="l" for="ch" forName="L2TextContainerWrapper" refType="w" fact="0.06"/>
                <dgm:constr type="h" for="ch" forName="L2TextContainerWrapper" refType="h" fact="0.31"/>
                <dgm:constr type="b" for="ch" forName="L2TextContainerWrapper" refType="h" fact="0.31"/>
                <dgm:constr type="w" for="ch" forName="ConnectLine"/>
                <dgm:constr type="ctrX" for="ch" forName="ConnectLine" refType="w" fact="0.5"/>
                <dgm:constr type="h" for="ch" forName="ConnectLine" refType="h" fact="0.07"/>
                <dgm:constr type="t" for="ch" forName="ConnectLine" refType="h" fact="0.43"/>
                <dgm:constr type="w" for="ch" forName="ConnectorPoint" refType="h" fact="0.022"/>
                <dgm:constr type="h" for="ch" forName="ConnectorPoint" refType="h" fact="0.022"/>
                <dgm:constr type="ctrX" for="ch" forName="ConnectorPoint" refType="w" fact="0.5"/>
                <dgm:constr type="ctrY" for="ch" forName="ConnectorPoint" refType="h" fact="0.5"/>
                <dgm:constr type="w" for="ch" forName="EmptyPlaceHolder" refType="w"/>
                <dgm:constr type="h" for="ch" forName="EmptyPlaceHolder" refType="h" fact="0.5"/>
                <dgm:constr type="t" for="ch" forName="EmptyPlaceHolder" refType="h" fact="0.5"/>
              </dgm:constrLst>
            </dgm:if>
            <dgm:else name="CaseForPlacingNodeBelowDivider">
              <dgm:constrLst>
                <dgm:constr type="w" for="ch" forName="L1TextContainer" refType="w" fact="0.88"/>
                <dgm:constr type="l" for="ch" forName="L1TextContainer" refType="w" fact="0.06"/>
                <dgm:constr type="h" for="ch" forName="L1TextContainer" refType="h" fact="0.12"/>
                <dgm:constr type="t" for="ch" forName="L1TextContainer" refType="h" fact="0.57"/>
                <dgm:constr type="w" for="ch" forName="L2TextContainerWrapper" refType="w" fact="0.88"/>
                <dgm:constr type="l" for="ch" forName="L2TextContainerWrapper" refType="w" fact="0.06"/>
                <dgm:constr type="h" for="ch" forName="L2TextContainerWrapper" refType="h" fact="0.31"/>
                <dgm:constr type="t" for="ch" forName="L2TextContainerWrapper" refType="h" fact="0.69"/>
                <dgm:constr type="w" for="ch" forName="ConnectLine"/>
                <dgm:constr type="ctrX" for="ch" forName="ConnectLine" refType="w" fact="0.5"/>
                <dgm:constr type="h" for="ch" forName="ConnectLine" refType="h" fact="0.07"/>
                <dgm:constr type="t" for="ch" forName="ConnectLine" refType="h" fact="0.5"/>
                <dgm:constr type="w" for="ch" forName="ConnectorPoint" refType="h" fact="0.022"/>
                <dgm:constr type="h" for="ch" forName="ConnectorPoint" refType="h" fact="0.022"/>
                <dgm:constr type="ctrX" for="ch" forName="ConnectorPoint" refType="w" fact="0.5"/>
                <dgm:constr type="ctrY" for="ch" forName="ConnectorPoint" refType="h" fact="0.5"/>
                <dgm:constr type="w" for="ch" forName="EmptyPlaceHolder" refType="w"/>
                <dgm:constr type="h" for="ch" forName="EmptyPlaceHolder" refType="h" fact="0.5"/>
                <dgm:constr type="t" for="ch" forName="EmptyPlaceHolder" refType="h" fact="0"/>
              </dgm:constrLst>
            </dgm:else>
          </dgm:choose>
          <dgm:layoutNode name="L1TextContainer" styleLbl="alignNode1">
            <dgm:varLst>
              <dgm:chMax val="1"/>
              <dgm:chPref val="1"/>
              <dgm:bulletEnabled val="1"/>
            </dgm:varLst>
            <dgm:alg type="tx">
              <dgm:param type="txAnchorVert" val="mid"/>
              <dgm:param type="parTxLTRAlign" val="ctr"/>
              <dgm:param type="parTxRTLAlign" val="ctr"/>
            </dgm:alg>
            <dgm:shape xmlns:r="http://schemas.openxmlformats.org/officeDocument/2006/relationships" type="rect" r:blip="">
              <dgm:adjLst/>
            </dgm:shape>
            <dgm:presOf axis="self"/>
            <dgm:constrLst>
              <dgm:constr type="tMarg" refType="primFontSz" fact="0.4"/>
              <dgm:constr type="bMarg" refType="primFontSz" fact="0.4"/>
              <dgm:constr type="lMarg" refType="primFontSz" fact="0.4"/>
              <dgm:constr type="rMarg" refType="primFontSz" fact="0.4"/>
            </dgm:constrLst>
            <dgm:ruleLst>
              <dgm:rule type="primFontSz" val="14" fact="NaN" max="NaN"/>
            </dgm:ruleLst>
          </dgm:layoutNode>
          <dgm:layoutNode name="L2TextContainerWrapper">
            <dgm:varLst>
              <dgm:bulletEnabled val="1"/>
            </dgm:varLst>
            <dgm:alg type="composite"/>
            <dgm:choose name="L2TextContainerConstr">
              <dgm:if name="CaseForPlacingL2TextContaineAboveDivider" axis="self" ptType="node" func="posOdd" op="equ" val="1">
                <dgm:constrLst>
                  <dgm:constr type="h" for="ch" forName="L2TextContainer" refType="h" fact="0.39"/>
                  <dgm:constr type="b" for="ch" forName="L2TextContainer" refType="h"/>
                  <dgm:constr type="h" for="ch" forName="FlexibleEmptyPlaceHolder" refType="h" fact="0.61"/>
                </dgm:constrLst>
              </dgm:if>
              <dgm:else name="CaseForPlacingL2TextContaineBelowDivider">
                <dgm:constrLst>
                  <dgm:constr type="h" for="ch" forName="L2TextContainer" refType="h" fact="0.39"/>
                  <dgm:constr type="h" for="ch" forName="FlexibleEmptyPlaceHolder" refType="h" fact="0.61"/>
                  <dgm:constr type="b" for="ch" forName="FlexibleEmptyPlaceHolder" refType="h"/>
                </dgm:constrLst>
              </dgm:else>
            </dgm:choose>
            <dgm:layoutNode name="L2TextContainer" styleLbl="bgAccFollowNode1" moveWith="L1TextContainer">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tMarg" refType="primFontSz" fact="0.75"/>
                <dgm:constr type="bMarg" refType="primFontSz" fact="0.75"/>
                <dgm:constr type="lMarg" refType="primFontSz" fact="0.75"/>
                <dgm:constr type="rMarg" refType="primFontSz" fact="0.75"/>
              </dgm:constrLst>
              <dgm:ruleLst>
                <dgm:rule type="h" val="INF" fact="NaN" max="NaN"/>
                <dgm:rule type="primFontSz" val="12" fact="NaN" max="NaN"/>
                <dgm:rule type="secFontSz" val="10"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sibTrans1D1" moveWith="L1TextContainer">
            <dgm:alg type="sp"/>
            <dgm:shape xmlns:r="http://schemas.openxmlformats.org/officeDocument/2006/relationships" type="line" r:blip="">
              <dgm:adjLst/>
            </dgm:shape>
            <dgm:presOf/>
            <dgm:constrLst/>
          </dgm:layoutNode>
          <dgm:layoutNode name="ConnectorPoint" styleLbl="node1" moveWith="L1TextContainer">
            <dgm:alg type="sp"/>
            <dgm:shape xmlns:r="http://schemas.openxmlformats.org/officeDocument/2006/relationships" rot="45" type="rect" r:blip="" zOrderOff="10">
              <dgm:adjLst/>
              <dgm:extLst>
                <a:ext uri="{B698B0E9-8C71-41B9-8309-B3DCBF30829C}">
                  <dgm1612:spPr xmlns:dgm1612="http://schemas.microsoft.com/office/drawing/2016/12/diagram">
                    <a:ln w="6350"/>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D7F7553-C578-48DC-B88A-E6FE28AFA2E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a:extLst>
              <a:ext uri="{FF2B5EF4-FFF2-40B4-BE49-F238E27FC236}">
                <a16:creationId xmlns:a16="http://schemas.microsoft.com/office/drawing/2014/main" id="{A0D0C74C-D2A1-46D0-903F-BEC6863A52F6}"/>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ECCA8D80-BB85-4D53-9ECD-E5BF72D8BA6D}" type="datetimeFigureOut">
              <a:rPr lang="en-US" smtClean="0"/>
              <a:t>10/7/2022</a:t>
            </a:fld>
            <a:endParaRPr lang="en-US" dirty="0"/>
          </a:p>
        </p:txBody>
      </p:sp>
      <p:sp>
        <p:nvSpPr>
          <p:cNvPr id="4" name="Footer Placeholder 3">
            <a:extLst>
              <a:ext uri="{FF2B5EF4-FFF2-40B4-BE49-F238E27FC236}">
                <a16:creationId xmlns:a16="http://schemas.microsoft.com/office/drawing/2014/main" id="{B71C4A3C-3B43-40B4-BA79-03B7A67B8A53}"/>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0FFC152-4EBC-4FCB-99A3-C3B7F200BDEC}"/>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14E0B3A3-F6C4-48C3-8231-90FCE431DC4A}" type="slidenum">
              <a:rPr lang="en-US" smtClean="0"/>
              <a:t>‹#›</a:t>
            </a:fld>
            <a:endParaRPr lang="en-US" dirty="0"/>
          </a:p>
        </p:txBody>
      </p:sp>
    </p:spTree>
    <p:extLst>
      <p:ext uri="{BB962C8B-B14F-4D97-AF65-F5344CB8AC3E}">
        <p14:creationId xmlns:p14="http://schemas.microsoft.com/office/powerpoint/2010/main" val="74164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F016B02C-6DBB-48B7-B614-526A120A8EA2}" type="datetimeFigureOut">
              <a:rPr lang="en-US" smtClean="0"/>
              <a:t>10/7/2022</a:t>
            </a:fld>
            <a:endParaRPr lang="en-US" dirty="0"/>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E4678FC9-9086-42E9-9B0F-0195C142CDEB}" type="slidenum">
              <a:rPr lang="en-US" smtClean="0"/>
              <a:t>‹#›</a:t>
            </a:fld>
            <a:endParaRPr lang="en-US" dirty="0"/>
          </a:p>
        </p:txBody>
      </p:sp>
    </p:spTree>
    <p:extLst>
      <p:ext uri="{BB962C8B-B14F-4D97-AF65-F5344CB8AC3E}">
        <p14:creationId xmlns:p14="http://schemas.microsoft.com/office/powerpoint/2010/main" val="2256070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DC0559-D619-4E56-BF6F-3712370C2150}" type="slidenum">
              <a:rPr lang="en-US" smtClean="0"/>
              <a:t>1</a:t>
            </a:fld>
            <a:endParaRPr lang="en-US" dirty="0"/>
          </a:p>
        </p:txBody>
      </p:sp>
    </p:spTree>
    <p:extLst>
      <p:ext uri="{BB962C8B-B14F-4D97-AF65-F5344CB8AC3E}">
        <p14:creationId xmlns:p14="http://schemas.microsoft.com/office/powerpoint/2010/main" val="780029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DC0559-D619-4E56-BF6F-3712370C2150}" type="slidenum">
              <a:rPr lang="en-US" smtClean="0"/>
              <a:t>3</a:t>
            </a:fld>
            <a:endParaRPr lang="en-US" dirty="0"/>
          </a:p>
        </p:txBody>
      </p:sp>
    </p:spTree>
    <p:extLst>
      <p:ext uri="{BB962C8B-B14F-4D97-AF65-F5344CB8AC3E}">
        <p14:creationId xmlns:p14="http://schemas.microsoft.com/office/powerpoint/2010/main" val="2762238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DC0559-D619-4E56-BF6F-3712370C2150}" type="slidenum">
              <a:rPr lang="en-US" smtClean="0"/>
              <a:t>4</a:t>
            </a:fld>
            <a:endParaRPr lang="en-US" dirty="0"/>
          </a:p>
        </p:txBody>
      </p:sp>
    </p:spTree>
    <p:extLst>
      <p:ext uri="{BB962C8B-B14F-4D97-AF65-F5344CB8AC3E}">
        <p14:creationId xmlns:p14="http://schemas.microsoft.com/office/powerpoint/2010/main" val="3332504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DC0559-D619-4E56-BF6F-3712370C2150}" type="slidenum">
              <a:rPr lang="en-US" smtClean="0"/>
              <a:t>5</a:t>
            </a:fld>
            <a:endParaRPr lang="en-US" dirty="0"/>
          </a:p>
        </p:txBody>
      </p:sp>
    </p:spTree>
    <p:extLst>
      <p:ext uri="{BB962C8B-B14F-4D97-AF65-F5344CB8AC3E}">
        <p14:creationId xmlns:p14="http://schemas.microsoft.com/office/powerpoint/2010/main" val="30163854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DC0559-D619-4E56-BF6F-3712370C2150}" type="slidenum">
              <a:rPr lang="en-US" smtClean="0"/>
              <a:t>6</a:t>
            </a:fld>
            <a:endParaRPr lang="en-US" dirty="0"/>
          </a:p>
        </p:txBody>
      </p:sp>
    </p:spTree>
    <p:extLst>
      <p:ext uri="{BB962C8B-B14F-4D97-AF65-F5344CB8AC3E}">
        <p14:creationId xmlns:p14="http://schemas.microsoft.com/office/powerpoint/2010/main" val="40728659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DC0559-D619-4E56-BF6F-3712370C2150}" type="slidenum">
              <a:rPr lang="en-US" smtClean="0"/>
              <a:t>7</a:t>
            </a:fld>
            <a:endParaRPr lang="en-US" dirty="0"/>
          </a:p>
        </p:txBody>
      </p:sp>
    </p:spTree>
    <p:extLst>
      <p:ext uri="{BB962C8B-B14F-4D97-AF65-F5344CB8AC3E}">
        <p14:creationId xmlns:p14="http://schemas.microsoft.com/office/powerpoint/2010/main" val="2968790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DC0559-D619-4E56-BF6F-3712370C2150}" type="slidenum">
              <a:rPr lang="en-US" smtClean="0"/>
              <a:t>8</a:t>
            </a:fld>
            <a:endParaRPr lang="en-US" dirty="0"/>
          </a:p>
        </p:txBody>
      </p:sp>
    </p:spTree>
    <p:extLst>
      <p:ext uri="{BB962C8B-B14F-4D97-AF65-F5344CB8AC3E}">
        <p14:creationId xmlns:p14="http://schemas.microsoft.com/office/powerpoint/2010/main" val="1552575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EC9F280-24DB-415F-8DF8-72D7FF3C4BF0}" type="datetimeFigureOut">
              <a:rPr lang="en-US" noProof="0" smtClean="0"/>
              <a:t>10/7/2022</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220A9A2B-DCEA-459B-8067-44D042050D8C}" type="slidenum">
              <a:rPr lang="en-US" noProof="0" smtClean="0"/>
              <a:t>‹#›</a:t>
            </a:fld>
            <a:endParaRPr lang="en-US" noProof="0" dirty="0"/>
          </a:p>
        </p:txBody>
      </p:sp>
    </p:spTree>
    <p:extLst>
      <p:ext uri="{BB962C8B-B14F-4D97-AF65-F5344CB8AC3E}">
        <p14:creationId xmlns:p14="http://schemas.microsoft.com/office/powerpoint/2010/main" val="467150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C9F280-24DB-415F-8DF8-72D7FF3C4BF0}" type="datetimeFigureOut">
              <a:rPr lang="en-US" noProof="0" smtClean="0"/>
              <a:t>10/7/2022</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220A9A2B-DCEA-459B-8067-44D042050D8C}" type="slidenum">
              <a:rPr lang="en-US" noProof="0" smtClean="0"/>
              <a:t>‹#›</a:t>
            </a:fld>
            <a:endParaRPr lang="en-US" noProof="0" dirty="0"/>
          </a:p>
        </p:txBody>
      </p:sp>
    </p:spTree>
    <p:extLst>
      <p:ext uri="{BB962C8B-B14F-4D97-AF65-F5344CB8AC3E}">
        <p14:creationId xmlns:p14="http://schemas.microsoft.com/office/powerpoint/2010/main" val="2937654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C9F280-24DB-415F-8DF8-72D7FF3C4BF0}" type="datetimeFigureOut">
              <a:rPr lang="en-US" noProof="0" smtClean="0"/>
              <a:t>10/7/2022</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220A9A2B-DCEA-459B-8067-44D042050D8C}" type="slidenum">
              <a:rPr lang="en-US" noProof="0" smtClean="0"/>
              <a:t>‹#›</a:t>
            </a:fld>
            <a:endParaRPr lang="en-US" noProof="0" dirty="0"/>
          </a:p>
        </p:txBody>
      </p:sp>
    </p:spTree>
    <p:extLst>
      <p:ext uri="{BB962C8B-B14F-4D97-AF65-F5344CB8AC3E}">
        <p14:creationId xmlns:p14="http://schemas.microsoft.com/office/powerpoint/2010/main" val="11338070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_v 2">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699E538D-9618-4205-AA08-736AD425A3FC}"/>
              </a:ext>
            </a:extLst>
          </p:cNvPr>
          <p:cNvSpPr/>
          <p:nvPr userDrawn="1"/>
        </p:nvSpPr>
        <p:spPr>
          <a:xfrm>
            <a:off x="0" y="0"/>
            <a:ext cx="9144000" cy="1512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a:extLst>
              <a:ext uri="{FF2B5EF4-FFF2-40B4-BE49-F238E27FC236}">
                <a16:creationId xmlns:a16="http://schemas.microsoft.com/office/drawing/2014/main" id="{D3060639-BF2D-41F8-822B-DED03338D288}"/>
              </a:ext>
            </a:extLst>
          </p:cNvPr>
          <p:cNvSpPr>
            <a:spLocks noGrp="1"/>
          </p:cNvSpPr>
          <p:nvPr userDrawn="1">
            <p:ph type="title" hasCustomPrompt="1"/>
          </p:nvPr>
        </p:nvSpPr>
        <p:spPr>
          <a:xfrm>
            <a:off x="394125" y="278236"/>
            <a:ext cx="8033659" cy="720227"/>
          </a:xfrm>
        </p:spPr>
        <p:txBody>
          <a:bodyPr>
            <a:normAutofit/>
          </a:bodyPr>
          <a:lstStyle>
            <a:lvl1pPr>
              <a:defRPr sz="2250"/>
            </a:lvl1pPr>
          </a:lstStyle>
          <a:p>
            <a:r>
              <a:rPr lang="en-US" dirty="0"/>
              <a:t>History Timeline</a:t>
            </a:r>
            <a:endParaRPr lang="ru-RU" dirty="0"/>
          </a:p>
        </p:txBody>
      </p:sp>
      <p:sp>
        <p:nvSpPr>
          <p:cNvPr id="3" name="Content Placeholder 2">
            <a:extLst>
              <a:ext uri="{FF2B5EF4-FFF2-40B4-BE49-F238E27FC236}">
                <a16:creationId xmlns:a16="http://schemas.microsoft.com/office/drawing/2014/main" id="{0F474091-9EA2-47C8-AAA9-6DFE207852E4}"/>
              </a:ext>
            </a:extLst>
          </p:cNvPr>
          <p:cNvSpPr>
            <a:spLocks noGrp="1"/>
          </p:cNvSpPr>
          <p:nvPr userDrawn="1">
            <p:ph idx="1"/>
          </p:nvPr>
        </p:nvSpPr>
        <p:spPr>
          <a:xfrm>
            <a:off x="394125" y="1786436"/>
            <a:ext cx="8299399" cy="4533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cxnSp>
        <p:nvCxnSpPr>
          <p:cNvPr id="21" name="Straight Connector 20">
            <a:extLst>
              <a:ext uri="{FF2B5EF4-FFF2-40B4-BE49-F238E27FC236}">
                <a16:creationId xmlns:a16="http://schemas.microsoft.com/office/drawing/2014/main" id="{303706AB-7768-4239-93C0-28F2AC35B71A}"/>
              </a:ext>
            </a:extLst>
          </p:cNvPr>
          <p:cNvCxnSpPr/>
          <p:nvPr userDrawn="1"/>
        </p:nvCxnSpPr>
        <p:spPr>
          <a:xfrm>
            <a:off x="469016" y="919827"/>
            <a:ext cx="3577500"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sp>
        <p:nvSpPr>
          <p:cNvPr id="27" name="Text Placeholder 26">
            <a:extLst>
              <a:ext uri="{FF2B5EF4-FFF2-40B4-BE49-F238E27FC236}">
                <a16:creationId xmlns:a16="http://schemas.microsoft.com/office/drawing/2014/main" id="{9A66C708-772E-4E30-9D1D-7417A222A932}"/>
              </a:ext>
            </a:extLst>
          </p:cNvPr>
          <p:cNvSpPr>
            <a:spLocks noGrp="1"/>
          </p:cNvSpPr>
          <p:nvPr>
            <p:ph type="body" sz="quarter" idx="10" hasCustomPrompt="1"/>
          </p:nvPr>
        </p:nvSpPr>
        <p:spPr>
          <a:xfrm>
            <a:off x="394637" y="966464"/>
            <a:ext cx="8033147" cy="412510"/>
          </a:xfrm>
        </p:spPr>
        <p:txBody>
          <a:bodyPr>
            <a:normAutofit/>
          </a:bodyPr>
          <a:lstStyle>
            <a:lvl1pPr marL="0" indent="0">
              <a:buNone/>
              <a:defRPr sz="1725" i="1">
                <a:solidFill>
                  <a:schemeClr val="tx2"/>
                </a:solidFill>
              </a:defRPr>
            </a:lvl1pPr>
          </a:lstStyle>
          <a:p>
            <a:pPr lvl="0"/>
            <a:r>
              <a:rPr lang="en-US" dirty="0"/>
              <a:t>Timeline Subtitle</a:t>
            </a:r>
          </a:p>
        </p:txBody>
      </p:sp>
    </p:spTree>
    <p:extLst>
      <p:ext uri="{BB962C8B-B14F-4D97-AF65-F5344CB8AC3E}">
        <p14:creationId xmlns:p14="http://schemas.microsoft.com/office/powerpoint/2010/main" val="30523388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_v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60639-BF2D-41F8-822B-DED03338D288}"/>
              </a:ext>
            </a:extLst>
          </p:cNvPr>
          <p:cNvSpPr>
            <a:spLocks noGrp="1"/>
          </p:cNvSpPr>
          <p:nvPr userDrawn="1">
            <p:ph type="title" hasCustomPrompt="1"/>
          </p:nvPr>
        </p:nvSpPr>
        <p:spPr>
          <a:xfrm>
            <a:off x="394125" y="264167"/>
            <a:ext cx="8299399" cy="1315434"/>
          </a:xfrm>
        </p:spPr>
        <p:txBody>
          <a:bodyPr tIns="0" anchor="t" anchorCtr="0">
            <a:normAutofit/>
          </a:bodyPr>
          <a:lstStyle>
            <a:lvl1pPr>
              <a:lnSpc>
                <a:spcPct val="150000"/>
              </a:lnSpc>
              <a:defRPr sz="2025"/>
            </a:lvl1pPr>
          </a:lstStyle>
          <a:p>
            <a:r>
              <a:rPr lang="en-US" dirty="0"/>
              <a:t>History Timeline</a:t>
            </a:r>
            <a:endParaRPr lang="ru-RU" dirty="0"/>
          </a:p>
        </p:txBody>
      </p:sp>
      <p:sp>
        <p:nvSpPr>
          <p:cNvPr id="3" name="Content Placeholder 2">
            <a:extLst>
              <a:ext uri="{FF2B5EF4-FFF2-40B4-BE49-F238E27FC236}">
                <a16:creationId xmlns:a16="http://schemas.microsoft.com/office/drawing/2014/main" id="{0F474091-9EA2-47C8-AAA9-6DFE207852E4}"/>
              </a:ext>
            </a:extLst>
          </p:cNvPr>
          <p:cNvSpPr>
            <a:spLocks noGrp="1"/>
          </p:cNvSpPr>
          <p:nvPr userDrawn="1">
            <p:ph idx="1"/>
          </p:nvPr>
        </p:nvSpPr>
        <p:spPr>
          <a:xfrm>
            <a:off x="394125" y="1786436"/>
            <a:ext cx="8299399" cy="4533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cxnSp>
        <p:nvCxnSpPr>
          <p:cNvPr id="21" name="Straight Connector 20">
            <a:extLst>
              <a:ext uri="{FF2B5EF4-FFF2-40B4-BE49-F238E27FC236}">
                <a16:creationId xmlns:a16="http://schemas.microsoft.com/office/drawing/2014/main" id="{303706AB-7768-4239-93C0-28F2AC35B71A}"/>
              </a:ext>
            </a:extLst>
          </p:cNvPr>
          <p:cNvCxnSpPr/>
          <p:nvPr userDrawn="1"/>
        </p:nvCxnSpPr>
        <p:spPr>
          <a:xfrm>
            <a:off x="469016" y="919827"/>
            <a:ext cx="3213000"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8799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C2E407-FF89-42A1-B43A-8706E9A2F0AA}" type="datetimeFigureOut">
              <a:rPr lang="en-US" smtClean="0"/>
              <a:t>10/7/2022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F7B83F-5D7D-4B5E-8B7F-53C7A0A0C75A}" type="slidenum">
              <a:rPr lang="en-US" smtClean="0"/>
              <a:t>‹#›</a:t>
            </a:fld>
            <a:endParaRPr lang="en-US" dirty="0"/>
          </a:p>
        </p:txBody>
      </p:sp>
    </p:spTree>
    <p:extLst>
      <p:ext uri="{BB962C8B-B14F-4D97-AF65-F5344CB8AC3E}">
        <p14:creationId xmlns:p14="http://schemas.microsoft.com/office/powerpoint/2010/main" val="2278704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C9F280-24DB-415F-8DF8-72D7FF3C4BF0}" type="datetimeFigureOut">
              <a:rPr lang="en-US" noProof="0" smtClean="0"/>
              <a:t>10/7/2022</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220A9A2B-DCEA-459B-8067-44D042050D8C}" type="slidenum">
              <a:rPr lang="en-US" noProof="0" smtClean="0"/>
              <a:t>‹#›</a:t>
            </a:fld>
            <a:endParaRPr lang="en-US" noProof="0" dirty="0"/>
          </a:p>
        </p:txBody>
      </p:sp>
    </p:spTree>
    <p:extLst>
      <p:ext uri="{BB962C8B-B14F-4D97-AF65-F5344CB8AC3E}">
        <p14:creationId xmlns:p14="http://schemas.microsoft.com/office/powerpoint/2010/main" val="2807423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C9F280-24DB-415F-8DF8-72D7FF3C4BF0}" type="datetimeFigureOut">
              <a:rPr lang="en-US" noProof="0" smtClean="0"/>
              <a:t>10/7/2022</a:t>
            </a:fld>
            <a:endParaRPr lang="en-US" noProof="0" dirty="0"/>
          </a:p>
        </p:txBody>
      </p:sp>
      <p:sp>
        <p:nvSpPr>
          <p:cNvPr id="6" name="Footer Placeholder 5"/>
          <p:cNvSpPr>
            <a:spLocks noGrp="1"/>
          </p:cNvSpPr>
          <p:nvPr>
            <p:ph type="ftr" sz="quarter" idx="11"/>
          </p:nvPr>
        </p:nvSpPr>
        <p:spPr/>
        <p:txBody>
          <a:bodyPr/>
          <a:lstStyle/>
          <a:p>
            <a:endParaRPr lang="en-US" noProof="0" dirty="0"/>
          </a:p>
        </p:txBody>
      </p:sp>
      <p:sp>
        <p:nvSpPr>
          <p:cNvPr id="7" name="Slide Number Placeholder 6"/>
          <p:cNvSpPr>
            <a:spLocks noGrp="1"/>
          </p:cNvSpPr>
          <p:nvPr>
            <p:ph type="sldNum" sz="quarter" idx="12"/>
          </p:nvPr>
        </p:nvSpPr>
        <p:spPr/>
        <p:txBody>
          <a:bodyPr/>
          <a:lstStyle/>
          <a:p>
            <a:fld id="{220A9A2B-DCEA-459B-8067-44D042050D8C}" type="slidenum">
              <a:rPr lang="en-US" noProof="0" smtClean="0"/>
              <a:t>‹#›</a:t>
            </a:fld>
            <a:endParaRPr lang="en-US" noProof="0" dirty="0"/>
          </a:p>
        </p:txBody>
      </p:sp>
    </p:spTree>
    <p:extLst>
      <p:ext uri="{BB962C8B-B14F-4D97-AF65-F5344CB8AC3E}">
        <p14:creationId xmlns:p14="http://schemas.microsoft.com/office/powerpoint/2010/main" val="1410930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EC9F280-24DB-415F-8DF8-72D7FF3C4BF0}" type="datetimeFigureOut">
              <a:rPr lang="en-US" noProof="0" smtClean="0"/>
              <a:t>10/7/2022</a:t>
            </a:fld>
            <a:endParaRPr lang="en-US" noProof="0" dirty="0"/>
          </a:p>
        </p:txBody>
      </p:sp>
      <p:sp>
        <p:nvSpPr>
          <p:cNvPr id="8" name="Footer Placeholder 7"/>
          <p:cNvSpPr>
            <a:spLocks noGrp="1"/>
          </p:cNvSpPr>
          <p:nvPr>
            <p:ph type="ftr" sz="quarter" idx="11"/>
          </p:nvPr>
        </p:nvSpPr>
        <p:spPr/>
        <p:txBody>
          <a:bodyPr/>
          <a:lstStyle/>
          <a:p>
            <a:endParaRPr lang="en-US" noProof="0" dirty="0"/>
          </a:p>
        </p:txBody>
      </p:sp>
      <p:sp>
        <p:nvSpPr>
          <p:cNvPr id="9" name="Slide Number Placeholder 8"/>
          <p:cNvSpPr>
            <a:spLocks noGrp="1"/>
          </p:cNvSpPr>
          <p:nvPr>
            <p:ph type="sldNum" sz="quarter" idx="12"/>
          </p:nvPr>
        </p:nvSpPr>
        <p:spPr/>
        <p:txBody>
          <a:bodyPr/>
          <a:lstStyle/>
          <a:p>
            <a:fld id="{220A9A2B-DCEA-459B-8067-44D042050D8C}" type="slidenum">
              <a:rPr lang="en-US" noProof="0" smtClean="0"/>
              <a:t>‹#›</a:t>
            </a:fld>
            <a:endParaRPr lang="en-US" noProof="0" dirty="0"/>
          </a:p>
        </p:txBody>
      </p:sp>
    </p:spTree>
    <p:extLst>
      <p:ext uri="{BB962C8B-B14F-4D97-AF65-F5344CB8AC3E}">
        <p14:creationId xmlns:p14="http://schemas.microsoft.com/office/powerpoint/2010/main" val="3907506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EC9F280-24DB-415F-8DF8-72D7FF3C4BF0}" type="datetimeFigureOut">
              <a:rPr lang="en-US" noProof="0" smtClean="0"/>
              <a:t>10/7/2022</a:t>
            </a:fld>
            <a:endParaRPr lang="en-US" noProof="0" dirty="0"/>
          </a:p>
        </p:txBody>
      </p:sp>
      <p:sp>
        <p:nvSpPr>
          <p:cNvPr id="4" name="Footer Placeholder 3"/>
          <p:cNvSpPr>
            <a:spLocks noGrp="1"/>
          </p:cNvSpPr>
          <p:nvPr>
            <p:ph type="ftr" sz="quarter" idx="11"/>
          </p:nvPr>
        </p:nvSpPr>
        <p:spPr/>
        <p:txBody>
          <a:bodyPr/>
          <a:lstStyle/>
          <a:p>
            <a:endParaRPr lang="en-US" noProof="0" dirty="0"/>
          </a:p>
        </p:txBody>
      </p:sp>
      <p:sp>
        <p:nvSpPr>
          <p:cNvPr id="5" name="Slide Number Placeholder 4"/>
          <p:cNvSpPr>
            <a:spLocks noGrp="1"/>
          </p:cNvSpPr>
          <p:nvPr>
            <p:ph type="sldNum" sz="quarter" idx="12"/>
          </p:nvPr>
        </p:nvSpPr>
        <p:spPr/>
        <p:txBody>
          <a:bodyPr/>
          <a:lstStyle/>
          <a:p>
            <a:fld id="{220A9A2B-DCEA-459B-8067-44D042050D8C}" type="slidenum">
              <a:rPr lang="en-US" noProof="0" smtClean="0"/>
              <a:t>‹#›</a:t>
            </a:fld>
            <a:endParaRPr lang="en-US" noProof="0" dirty="0"/>
          </a:p>
        </p:txBody>
      </p:sp>
    </p:spTree>
    <p:extLst>
      <p:ext uri="{BB962C8B-B14F-4D97-AF65-F5344CB8AC3E}">
        <p14:creationId xmlns:p14="http://schemas.microsoft.com/office/powerpoint/2010/main" val="2073209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C9F280-24DB-415F-8DF8-72D7FF3C4BF0}" type="datetimeFigureOut">
              <a:rPr lang="en-US" noProof="0" smtClean="0"/>
              <a:t>10/7/2022</a:t>
            </a:fld>
            <a:endParaRPr lang="en-US" noProof="0" dirty="0"/>
          </a:p>
        </p:txBody>
      </p:sp>
      <p:sp>
        <p:nvSpPr>
          <p:cNvPr id="3" name="Footer Placeholder 2"/>
          <p:cNvSpPr>
            <a:spLocks noGrp="1"/>
          </p:cNvSpPr>
          <p:nvPr>
            <p:ph type="ftr" sz="quarter" idx="11"/>
          </p:nvPr>
        </p:nvSpPr>
        <p:spPr/>
        <p:txBody>
          <a:bodyPr/>
          <a:lstStyle/>
          <a:p>
            <a:endParaRPr lang="en-US" noProof="0" dirty="0"/>
          </a:p>
        </p:txBody>
      </p:sp>
      <p:sp>
        <p:nvSpPr>
          <p:cNvPr id="4" name="Slide Number Placeholder 3"/>
          <p:cNvSpPr>
            <a:spLocks noGrp="1"/>
          </p:cNvSpPr>
          <p:nvPr>
            <p:ph type="sldNum" sz="quarter" idx="12"/>
          </p:nvPr>
        </p:nvSpPr>
        <p:spPr/>
        <p:txBody>
          <a:bodyPr/>
          <a:lstStyle/>
          <a:p>
            <a:fld id="{220A9A2B-DCEA-459B-8067-44D042050D8C}" type="slidenum">
              <a:rPr lang="en-US" noProof="0" smtClean="0"/>
              <a:t>‹#›</a:t>
            </a:fld>
            <a:endParaRPr lang="en-US" noProof="0" dirty="0"/>
          </a:p>
        </p:txBody>
      </p:sp>
    </p:spTree>
    <p:extLst>
      <p:ext uri="{BB962C8B-B14F-4D97-AF65-F5344CB8AC3E}">
        <p14:creationId xmlns:p14="http://schemas.microsoft.com/office/powerpoint/2010/main" val="1467660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EC9F280-24DB-415F-8DF8-72D7FF3C4BF0}" type="datetimeFigureOut">
              <a:rPr lang="en-US" noProof="0" smtClean="0"/>
              <a:t>10/7/2022</a:t>
            </a:fld>
            <a:endParaRPr lang="en-US" noProof="0" dirty="0"/>
          </a:p>
        </p:txBody>
      </p:sp>
      <p:sp>
        <p:nvSpPr>
          <p:cNvPr id="6" name="Footer Placeholder 5"/>
          <p:cNvSpPr>
            <a:spLocks noGrp="1"/>
          </p:cNvSpPr>
          <p:nvPr>
            <p:ph type="ftr" sz="quarter" idx="11"/>
          </p:nvPr>
        </p:nvSpPr>
        <p:spPr/>
        <p:txBody>
          <a:bodyPr/>
          <a:lstStyle/>
          <a:p>
            <a:endParaRPr lang="en-US" noProof="0" dirty="0"/>
          </a:p>
        </p:txBody>
      </p:sp>
      <p:sp>
        <p:nvSpPr>
          <p:cNvPr id="7" name="Slide Number Placeholder 6"/>
          <p:cNvSpPr>
            <a:spLocks noGrp="1"/>
          </p:cNvSpPr>
          <p:nvPr>
            <p:ph type="sldNum" sz="quarter" idx="12"/>
          </p:nvPr>
        </p:nvSpPr>
        <p:spPr/>
        <p:txBody>
          <a:bodyPr/>
          <a:lstStyle/>
          <a:p>
            <a:fld id="{220A9A2B-DCEA-459B-8067-44D042050D8C}" type="slidenum">
              <a:rPr lang="en-US" noProof="0" smtClean="0"/>
              <a:t>‹#›</a:t>
            </a:fld>
            <a:endParaRPr lang="en-US" noProof="0" dirty="0"/>
          </a:p>
        </p:txBody>
      </p:sp>
    </p:spTree>
    <p:extLst>
      <p:ext uri="{BB962C8B-B14F-4D97-AF65-F5344CB8AC3E}">
        <p14:creationId xmlns:p14="http://schemas.microsoft.com/office/powerpoint/2010/main" val="239329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EC9F280-24DB-415F-8DF8-72D7FF3C4BF0}" type="datetimeFigureOut">
              <a:rPr lang="en-US" noProof="0" smtClean="0"/>
              <a:t>10/7/2022</a:t>
            </a:fld>
            <a:endParaRPr lang="en-US" noProof="0" dirty="0"/>
          </a:p>
        </p:txBody>
      </p:sp>
      <p:sp>
        <p:nvSpPr>
          <p:cNvPr id="6" name="Footer Placeholder 5"/>
          <p:cNvSpPr>
            <a:spLocks noGrp="1"/>
          </p:cNvSpPr>
          <p:nvPr>
            <p:ph type="ftr" sz="quarter" idx="11"/>
          </p:nvPr>
        </p:nvSpPr>
        <p:spPr/>
        <p:txBody>
          <a:bodyPr/>
          <a:lstStyle/>
          <a:p>
            <a:endParaRPr lang="en-US" noProof="0" dirty="0"/>
          </a:p>
        </p:txBody>
      </p:sp>
      <p:sp>
        <p:nvSpPr>
          <p:cNvPr id="7" name="Slide Number Placeholder 6"/>
          <p:cNvSpPr>
            <a:spLocks noGrp="1"/>
          </p:cNvSpPr>
          <p:nvPr>
            <p:ph type="sldNum" sz="quarter" idx="12"/>
          </p:nvPr>
        </p:nvSpPr>
        <p:spPr/>
        <p:txBody>
          <a:bodyPr/>
          <a:lstStyle/>
          <a:p>
            <a:fld id="{220A9A2B-DCEA-459B-8067-44D042050D8C}" type="slidenum">
              <a:rPr lang="en-US" noProof="0" smtClean="0"/>
              <a:t>‹#›</a:t>
            </a:fld>
            <a:endParaRPr lang="en-US" noProof="0" dirty="0"/>
          </a:p>
        </p:txBody>
      </p:sp>
    </p:spTree>
    <p:extLst>
      <p:ext uri="{BB962C8B-B14F-4D97-AF65-F5344CB8AC3E}">
        <p14:creationId xmlns:p14="http://schemas.microsoft.com/office/powerpoint/2010/main" val="3883644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C9F280-24DB-415F-8DF8-72D7FF3C4BF0}" type="datetimeFigureOut">
              <a:rPr lang="en-US" noProof="0" smtClean="0"/>
              <a:t>10/7/2022</a:t>
            </a:fld>
            <a:endParaRPr lang="en-US" noProof="0"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noProof="0"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0A9A2B-DCEA-459B-8067-44D042050D8C}" type="slidenum">
              <a:rPr lang="en-US" noProof="0" smtClean="0"/>
              <a:t>‹#›</a:t>
            </a:fld>
            <a:endParaRPr lang="en-US" noProof="0" dirty="0"/>
          </a:p>
        </p:txBody>
      </p:sp>
    </p:spTree>
    <p:extLst>
      <p:ext uri="{BB962C8B-B14F-4D97-AF65-F5344CB8AC3E}">
        <p14:creationId xmlns:p14="http://schemas.microsoft.com/office/powerpoint/2010/main" val="2275693446"/>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650"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5B36A5A-6597-69FC-BAEE-C1D372D61303}"/>
              </a:ext>
            </a:extLst>
          </p:cNvPr>
          <p:cNvPicPr>
            <a:picLocks noChangeAspect="1"/>
          </p:cNvPicPr>
          <p:nvPr/>
        </p:nvPicPr>
        <p:blipFill>
          <a:blip r:embed="rId3"/>
          <a:stretch>
            <a:fillRect/>
          </a:stretch>
        </p:blipFill>
        <p:spPr>
          <a:xfrm>
            <a:off x="6360798" y="397616"/>
            <a:ext cx="1987375" cy="771655"/>
          </a:xfrm>
          <a:prstGeom prst="rect">
            <a:avLst/>
          </a:prstGeom>
        </p:spPr>
      </p:pic>
      <p:sp>
        <p:nvSpPr>
          <p:cNvPr id="4" name="TextBox 3">
            <a:extLst>
              <a:ext uri="{FF2B5EF4-FFF2-40B4-BE49-F238E27FC236}">
                <a16:creationId xmlns:a16="http://schemas.microsoft.com/office/drawing/2014/main" id="{4F20D8D4-80B3-2ABE-B4E3-B9FF73A9C031}"/>
              </a:ext>
            </a:extLst>
          </p:cNvPr>
          <p:cNvSpPr txBox="1"/>
          <p:nvPr/>
        </p:nvSpPr>
        <p:spPr>
          <a:xfrm>
            <a:off x="615973" y="2274838"/>
            <a:ext cx="7792040" cy="2308324"/>
          </a:xfrm>
          <a:prstGeom prst="rect">
            <a:avLst/>
          </a:prstGeom>
          <a:noFill/>
        </p:spPr>
        <p:txBody>
          <a:bodyPr wrap="square" rtlCol="0">
            <a:spAutoFit/>
          </a:bodyPr>
          <a:lstStyle/>
          <a:p>
            <a:pPr algn="ctr"/>
            <a:r>
              <a:rPr kumimoji="0" lang="en-US" sz="4800" b="0" i="0" u="none" strike="noStrike" kern="1200" cap="none" spc="0" normalizeH="0" baseline="0" noProof="0" dirty="0">
                <a:ln>
                  <a:noFill/>
                </a:ln>
                <a:solidFill>
                  <a:prstClr val="black"/>
                </a:solidFill>
                <a:effectLst/>
                <a:uLnTx/>
                <a:uFillTx/>
                <a:latin typeface="Calibri Light" panose="020F0302020204030204"/>
                <a:ea typeface="+mj-ea"/>
                <a:cs typeface="+mj-cs"/>
              </a:rPr>
              <a:t>2022-2025 District Action Plan</a:t>
            </a:r>
          </a:p>
          <a:p>
            <a:pPr algn="ctr"/>
            <a:r>
              <a:rPr lang="en-US" sz="4800" dirty="0">
                <a:solidFill>
                  <a:prstClr val="black"/>
                </a:solidFill>
                <a:latin typeface="Calibri Light" panose="020F0302020204030204"/>
                <a:ea typeface="+mj-ea"/>
                <a:cs typeface="+mj-cs"/>
              </a:rPr>
              <a:t>Grow Rotary Through Service</a:t>
            </a:r>
            <a:endParaRPr kumimoji="0" lang="en-US" sz="4800" b="0" i="0" u="none" strike="noStrike" kern="1200" cap="none" spc="0" normalizeH="0" baseline="0" noProof="0" dirty="0">
              <a:ln>
                <a:noFill/>
              </a:ln>
              <a:solidFill>
                <a:prstClr val="black"/>
              </a:solidFill>
              <a:effectLst/>
              <a:uLnTx/>
              <a:uFillTx/>
              <a:latin typeface="Calibri Light" panose="020F0302020204030204"/>
              <a:ea typeface="+mj-ea"/>
              <a:cs typeface="+mj-cs"/>
            </a:endParaRPr>
          </a:p>
          <a:p>
            <a:pPr algn="ctr"/>
            <a:endParaRPr lang="en-US" sz="3000" dirty="0">
              <a:solidFill>
                <a:prstClr val="black"/>
              </a:solidFill>
              <a:latin typeface="Calibri Light" panose="020F0302020204030204"/>
              <a:ea typeface="+mj-ea"/>
              <a:cs typeface="+mj-cs"/>
            </a:endParaRPr>
          </a:p>
          <a:p>
            <a:pPr algn="ctr"/>
            <a:endParaRPr lang="en-US" dirty="0"/>
          </a:p>
        </p:txBody>
      </p:sp>
      <p:sp>
        <p:nvSpPr>
          <p:cNvPr id="10" name="Text Placeholder 8">
            <a:extLst>
              <a:ext uri="{FF2B5EF4-FFF2-40B4-BE49-F238E27FC236}">
                <a16:creationId xmlns:a16="http://schemas.microsoft.com/office/drawing/2014/main" id="{D5E159F1-0C90-54E8-21C1-4B2FDA3FB41F}"/>
              </a:ext>
            </a:extLst>
          </p:cNvPr>
          <p:cNvSpPr txBox="1">
            <a:spLocks/>
          </p:cNvSpPr>
          <p:nvPr/>
        </p:nvSpPr>
        <p:spPr>
          <a:xfrm>
            <a:off x="2496790" y="3886914"/>
            <a:ext cx="4030406" cy="38286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725" i="1"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3200" dirty="0"/>
              <a:t>Executive Summary</a:t>
            </a:r>
          </a:p>
        </p:txBody>
      </p:sp>
      <p:pic>
        <p:nvPicPr>
          <p:cNvPr id="13" name="Picture 12">
            <a:extLst>
              <a:ext uri="{FF2B5EF4-FFF2-40B4-BE49-F238E27FC236}">
                <a16:creationId xmlns:a16="http://schemas.microsoft.com/office/drawing/2014/main" id="{960CE90A-2370-9C74-4924-1AD3CF7A5680}"/>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56919" y="294494"/>
            <a:ext cx="2026285" cy="977900"/>
          </a:xfrm>
          <a:prstGeom prst="rect">
            <a:avLst/>
          </a:prstGeom>
          <a:noFill/>
        </p:spPr>
      </p:pic>
      <p:sp>
        <p:nvSpPr>
          <p:cNvPr id="14" name="TextBox 13">
            <a:extLst>
              <a:ext uri="{FF2B5EF4-FFF2-40B4-BE49-F238E27FC236}">
                <a16:creationId xmlns:a16="http://schemas.microsoft.com/office/drawing/2014/main" id="{4FEA377C-24C0-483F-778F-F31E68B673FC}"/>
              </a:ext>
            </a:extLst>
          </p:cNvPr>
          <p:cNvSpPr txBox="1"/>
          <p:nvPr/>
        </p:nvSpPr>
        <p:spPr>
          <a:xfrm>
            <a:off x="-45719" y="5162868"/>
            <a:ext cx="9144000" cy="1435649"/>
          </a:xfrm>
          <a:prstGeom prst="rect">
            <a:avLst/>
          </a:prstGeom>
          <a:solidFill>
            <a:srgbClr val="0070C0"/>
          </a:solidFill>
        </p:spPr>
        <p:txBody>
          <a:bodyPr wrap="square" rtlCol="0">
            <a:spAutoFit/>
          </a:bodyPr>
          <a:lstStyle/>
          <a:p>
            <a:pPr marL="45720" marR="45720" algn="ctr">
              <a:lnSpc>
                <a:spcPct val="107000"/>
              </a:lnSpc>
              <a:spcBef>
                <a:spcPts val="0"/>
              </a:spcBef>
              <a:spcAft>
                <a:spcPts val="800"/>
              </a:spcAft>
            </a:pP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45720" marR="45720" algn="ctr">
              <a:spcBef>
                <a:spcPts val="0"/>
              </a:spcBef>
            </a:pPr>
            <a:r>
              <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David G. Anderson – District Governor</a:t>
            </a:r>
          </a:p>
          <a:p>
            <a:pPr marL="45720" marR="45720" algn="ctr">
              <a:spcBef>
                <a:spcPts val="0"/>
              </a:spcBef>
            </a:pPr>
            <a:r>
              <a:rPr lang="en-US" sz="1200" dirty="0">
                <a:solidFill>
                  <a:schemeClr val="bg1"/>
                </a:solidFill>
                <a:latin typeface="Calibri" panose="020F0502020204030204" pitchFamily="34" charset="0"/>
                <a:ea typeface="Calibri" panose="020F0502020204030204" pitchFamily="34" charset="0"/>
                <a:cs typeface="Times New Roman" panose="02020603050405020304" pitchFamily="18" charset="0"/>
              </a:rPr>
              <a:t>ROTARY DISTRICT 6220</a:t>
            </a:r>
          </a:p>
          <a:p>
            <a:pPr marL="45720" marR="45720" algn="ctr">
              <a:spcBef>
                <a:spcPts val="0"/>
              </a:spcBef>
            </a:pPr>
            <a:r>
              <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July 2022</a:t>
            </a:r>
          </a:p>
          <a:p>
            <a:pPr marL="45720" marR="45720" algn="ctr">
              <a:lnSpc>
                <a:spcPct val="107000"/>
              </a:lnSpc>
              <a:spcBef>
                <a:spcPts val="0"/>
              </a:spcBef>
              <a:spcAft>
                <a:spcPts val="800"/>
              </a:spcAft>
            </a:pPr>
            <a:endParaRPr lang="en-US" sz="12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45720" marR="45720" algn="ctr">
              <a:lnSpc>
                <a:spcPct val="107000"/>
              </a:lnSpc>
              <a:spcBef>
                <a:spcPts val="0"/>
              </a:spcBef>
              <a:spcAft>
                <a:spcPts val="800"/>
              </a:spcAft>
            </a:pP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68063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31812-F674-4F4F-BDD1-6B7EA540FCDA}"/>
              </a:ext>
            </a:extLst>
          </p:cNvPr>
          <p:cNvSpPr>
            <a:spLocks noGrp="1"/>
          </p:cNvSpPr>
          <p:nvPr>
            <p:ph type="title"/>
          </p:nvPr>
        </p:nvSpPr>
        <p:spPr>
          <a:xfrm>
            <a:off x="628650" y="1274997"/>
            <a:ext cx="7886700" cy="850270"/>
          </a:xfrm>
        </p:spPr>
        <p:txBody>
          <a:bodyPr>
            <a:normAutofit/>
          </a:bodyPr>
          <a:lstStyle/>
          <a:p>
            <a:r>
              <a:rPr lang="en-US" sz="3900" dirty="0"/>
              <a:t>Action Plan Highlights</a:t>
            </a:r>
            <a:endParaRPr lang="ru-RU" sz="3900" dirty="0"/>
          </a:p>
        </p:txBody>
      </p:sp>
      <p:graphicFrame>
        <p:nvGraphicFramePr>
          <p:cNvPr id="4" name="Content Placeholder 3" descr="SmartArt timeline">
            <a:extLst>
              <a:ext uri="{FF2B5EF4-FFF2-40B4-BE49-F238E27FC236}">
                <a16:creationId xmlns:a16="http://schemas.microsoft.com/office/drawing/2014/main" id="{EA7FA95D-F68C-41B4-9C90-A59AFF8D1005}"/>
              </a:ext>
            </a:extLst>
          </p:cNvPr>
          <p:cNvGraphicFramePr>
            <a:graphicFrameLocks noGrp="1"/>
          </p:cNvGraphicFramePr>
          <p:nvPr>
            <p:ph idx="1"/>
            <p:extLst>
              <p:ext uri="{D42A27DB-BD31-4B8C-83A1-F6EECF244321}">
                <p14:modId xmlns:p14="http://schemas.microsoft.com/office/powerpoint/2010/main" val="1497417649"/>
              </p:ext>
            </p:extLst>
          </p:nvPr>
        </p:nvGraphicFramePr>
        <p:xfrm>
          <a:off x="628650" y="2226469"/>
          <a:ext cx="7886700" cy="3263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02470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51886-AA43-422E-B193-F1F3DF7D8A4D}"/>
              </a:ext>
            </a:extLst>
          </p:cNvPr>
          <p:cNvSpPr>
            <a:spLocks noGrp="1"/>
          </p:cNvSpPr>
          <p:nvPr>
            <p:ph type="title"/>
          </p:nvPr>
        </p:nvSpPr>
        <p:spPr>
          <a:xfrm>
            <a:off x="394637" y="307619"/>
            <a:ext cx="3802318" cy="664904"/>
          </a:xfrm>
        </p:spPr>
        <p:txBody>
          <a:bodyPr>
            <a:normAutofit/>
          </a:bodyPr>
          <a:lstStyle/>
          <a:p>
            <a:r>
              <a:rPr lang="en-US" sz="3000" dirty="0"/>
              <a:t>2022-2025 Action Plan</a:t>
            </a:r>
            <a:endParaRPr lang="en-US" sz="3000" i="1" dirty="0">
              <a:solidFill>
                <a:schemeClr val="tx2"/>
              </a:solidFill>
              <a:latin typeface="+mn-lt"/>
            </a:endParaRPr>
          </a:p>
        </p:txBody>
      </p:sp>
      <p:sp>
        <p:nvSpPr>
          <p:cNvPr id="9" name="Text Placeholder 8">
            <a:extLst>
              <a:ext uri="{FF2B5EF4-FFF2-40B4-BE49-F238E27FC236}">
                <a16:creationId xmlns:a16="http://schemas.microsoft.com/office/drawing/2014/main" id="{B3FD7E2D-55A3-433C-BAB3-4F8446A36214}"/>
              </a:ext>
            </a:extLst>
          </p:cNvPr>
          <p:cNvSpPr>
            <a:spLocks noGrp="1"/>
          </p:cNvSpPr>
          <p:nvPr>
            <p:ph type="body" sz="quarter" idx="10"/>
          </p:nvPr>
        </p:nvSpPr>
        <p:spPr>
          <a:xfrm>
            <a:off x="394637" y="1010320"/>
            <a:ext cx="4030406" cy="382862"/>
          </a:xfrm>
        </p:spPr>
        <p:txBody>
          <a:bodyPr/>
          <a:lstStyle/>
          <a:p>
            <a:r>
              <a:rPr lang="en-US" dirty="0"/>
              <a:t>Strategic Objectives - Membership</a:t>
            </a:r>
          </a:p>
        </p:txBody>
      </p:sp>
      <p:pic>
        <p:nvPicPr>
          <p:cNvPr id="3" name="Picture 2">
            <a:extLst>
              <a:ext uri="{FF2B5EF4-FFF2-40B4-BE49-F238E27FC236}">
                <a16:creationId xmlns:a16="http://schemas.microsoft.com/office/drawing/2014/main" id="{E5B36A5A-6597-69FC-BAEE-C1D372D61303}"/>
              </a:ext>
            </a:extLst>
          </p:cNvPr>
          <p:cNvPicPr>
            <a:picLocks noChangeAspect="1"/>
          </p:cNvPicPr>
          <p:nvPr/>
        </p:nvPicPr>
        <p:blipFill>
          <a:blip r:embed="rId3"/>
          <a:stretch>
            <a:fillRect/>
          </a:stretch>
        </p:blipFill>
        <p:spPr>
          <a:xfrm>
            <a:off x="6761988" y="440870"/>
            <a:ext cx="1987375" cy="771655"/>
          </a:xfrm>
          <a:prstGeom prst="rect">
            <a:avLst/>
          </a:prstGeom>
        </p:spPr>
      </p:pic>
      <p:sp>
        <p:nvSpPr>
          <p:cNvPr id="18" name="TextBox 17">
            <a:extLst>
              <a:ext uri="{FF2B5EF4-FFF2-40B4-BE49-F238E27FC236}">
                <a16:creationId xmlns:a16="http://schemas.microsoft.com/office/drawing/2014/main" id="{F32ADCE6-3ACF-2958-996B-72DD00E28A26}"/>
              </a:ext>
            </a:extLst>
          </p:cNvPr>
          <p:cNvSpPr txBox="1"/>
          <p:nvPr/>
        </p:nvSpPr>
        <p:spPr>
          <a:xfrm>
            <a:off x="337487" y="1735665"/>
            <a:ext cx="4144705" cy="1466940"/>
          </a:xfrm>
          <a:prstGeom prst="rect">
            <a:avLst/>
          </a:prstGeom>
          <a:solidFill>
            <a:srgbClr val="0070C0"/>
          </a:solidFill>
        </p:spPr>
        <p:txBody>
          <a:bodyPr wrap="square" rtlCol="0">
            <a:spAutoFit/>
          </a:bodyPr>
          <a:lstStyle/>
          <a:p>
            <a:pPr marL="45720" marR="45720">
              <a:lnSpc>
                <a:spcPct val="107000"/>
              </a:lnSpc>
              <a:spcBef>
                <a:spcPts val="0"/>
              </a:spcBef>
              <a:spcAft>
                <a:spcPts val="800"/>
              </a:spcAft>
            </a:pPr>
            <a:r>
              <a:rPr lang="en-US" sz="1200" b="1"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Membership Engagement – </a:t>
            </a:r>
            <a:r>
              <a:rPr lang="en-US" sz="1200"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Encourage Clubs to achieve a minimum average of seventy-five percent (75%) of members in each club to participate in club activities, outside of meeting attendance and financial donations (i.e., service projects, leadership, committee membership, fundraising activities, attending district or international meetings, action groups, fellowships, etc.).</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BE9C5344-8C77-8808-7B36-A1D769BFF406}"/>
              </a:ext>
            </a:extLst>
          </p:cNvPr>
          <p:cNvSpPr txBox="1">
            <a:spLocks/>
          </p:cNvSpPr>
          <p:nvPr/>
        </p:nvSpPr>
        <p:spPr>
          <a:xfrm>
            <a:off x="4689635" y="1735665"/>
            <a:ext cx="4144705" cy="1448442"/>
          </a:xfrm>
          <a:prstGeom prst="rect">
            <a:avLst/>
          </a:prstGeom>
          <a:solidFill>
            <a:srgbClr val="0070C0"/>
          </a:solidFill>
        </p:spPr>
        <p:txBody>
          <a:bodyPr wrap="square" rtlCol="0">
            <a:noAutofit/>
          </a:bodyPr>
          <a:lstStyle/>
          <a:p>
            <a:pPr marL="45720" marR="45720">
              <a:lnSpc>
                <a:spcPct val="107000"/>
              </a:lnSpc>
              <a:spcBef>
                <a:spcPts val="0"/>
              </a:spcBef>
              <a:spcAft>
                <a:spcPts val="800"/>
              </a:spcAft>
            </a:pPr>
            <a:r>
              <a:rPr lang="en-US" sz="1200" b="1"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Membership Growth – </a:t>
            </a:r>
            <a:r>
              <a:rPr lang="en-US" sz="1200"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Assist each club in the District to achieve a</a:t>
            </a:r>
            <a:r>
              <a:rPr lang="en-US" sz="1200" b="1"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200"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net average gain of at least one new member per club in each Rotary year, or 39 members district-wide annually (measured at the District level).</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04BE2326-A6A9-0AD1-D570-C58821E7FE68}"/>
              </a:ext>
            </a:extLst>
          </p:cNvPr>
          <p:cNvSpPr txBox="1">
            <a:spLocks/>
          </p:cNvSpPr>
          <p:nvPr/>
        </p:nvSpPr>
        <p:spPr>
          <a:xfrm>
            <a:off x="337486" y="3429000"/>
            <a:ext cx="4144705" cy="1463040"/>
          </a:xfrm>
          <a:prstGeom prst="rect">
            <a:avLst/>
          </a:prstGeom>
          <a:solidFill>
            <a:srgbClr val="0070C0"/>
          </a:solidFill>
        </p:spPr>
        <p:txBody>
          <a:bodyPr wrap="square" rtlCol="0">
            <a:noAutofit/>
          </a:bodyPr>
          <a:lstStyle/>
          <a:p>
            <a:pPr marL="45720" marR="45720">
              <a:lnSpc>
                <a:spcPct val="107000"/>
              </a:lnSpc>
              <a:spcBef>
                <a:spcPts val="0"/>
              </a:spcBef>
              <a:spcAft>
                <a:spcPts val="800"/>
              </a:spcAft>
            </a:pPr>
            <a:r>
              <a:rPr lang="en-US" sz="1200" b="1"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Membership Retention</a:t>
            </a:r>
            <a:r>
              <a:rPr lang="en-US" sz="1200"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 Assist each club in the District to achieve a minimum average ninety-five (95%) retention of members in each of the next three years.</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827DA953-56A7-99B5-AB46-A0B02E69E433}"/>
              </a:ext>
            </a:extLst>
          </p:cNvPr>
          <p:cNvSpPr txBox="1">
            <a:spLocks/>
          </p:cNvSpPr>
          <p:nvPr/>
        </p:nvSpPr>
        <p:spPr>
          <a:xfrm>
            <a:off x="4689635" y="3429000"/>
            <a:ext cx="4144705" cy="1463040"/>
          </a:xfrm>
          <a:prstGeom prst="rect">
            <a:avLst/>
          </a:prstGeom>
          <a:solidFill>
            <a:srgbClr val="0070C0"/>
          </a:solidFill>
        </p:spPr>
        <p:txBody>
          <a:bodyPr wrap="square" rtlCol="0">
            <a:noAutofit/>
          </a:bodyPr>
          <a:lstStyle/>
          <a:p>
            <a:pPr marL="45720" marR="45720">
              <a:lnSpc>
                <a:spcPct val="107000"/>
              </a:lnSpc>
              <a:spcBef>
                <a:spcPts val="0"/>
              </a:spcBef>
              <a:spcAft>
                <a:spcPts val="800"/>
              </a:spcAft>
            </a:pPr>
            <a:r>
              <a:rPr lang="en-US" sz="1200" b="1"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New Club Development – </a:t>
            </a:r>
            <a:r>
              <a:rPr lang="en-US" sz="1200"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Work with the District Governor and local clubs to create at least one Rotaract Club and one cause-based or satellite club in the District.</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94A1704E-C296-EB08-8FB7-AEA3ADBA6393}"/>
              </a:ext>
            </a:extLst>
          </p:cNvPr>
          <p:cNvSpPr txBox="1">
            <a:spLocks/>
          </p:cNvSpPr>
          <p:nvPr/>
        </p:nvSpPr>
        <p:spPr>
          <a:xfrm>
            <a:off x="337485" y="5136933"/>
            <a:ext cx="4144705" cy="1463040"/>
          </a:xfrm>
          <a:prstGeom prst="rect">
            <a:avLst/>
          </a:prstGeom>
          <a:solidFill>
            <a:srgbClr val="0070C0"/>
          </a:solidFill>
        </p:spPr>
        <p:txBody>
          <a:bodyPr wrap="square" rtlCol="0">
            <a:noAutofit/>
          </a:bodyPr>
          <a:lstStyle/>
          <a:p>
            <a:pPr marL="45720" marR="45720">
              <a:lnSpc>
                <a:spcPct val="107000"/>
              </a:lnSpc>
              <a:spcBef>
                <a:spcPts val="0"/>
              </a:spcBef>
              <a:spcAft>
                <a:spcPts val="800"/>
              </a:spcAft>
            </a:pPr>
            <a:r>
              <a:rPr lang="en-US" sz="1200" b="1"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Membership Development Grants – </a:t>
            </a:r>
            <a:r>
              <a:rPr lang="en-US" sz="1200"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Maintain direct support for clubs to strengthen their membership development efforts through the Membership Development Grant Program.</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33EBDBCB-234F-03E3-1791-AC620D69E4B7}"/>
              </a:ext>
            </a:extLst>
          </p:cNvPr>
          <p:cNvSpPr txBox="1">
            <a:spLocks/>
          </p:cNvSpPr>
          <p:nvPr/>
        </p:nvSpPr>
        <p:spPr>
          <a:xfrm>
            <a:off x="4689635" y="5136933"/>
            <a:ext cx="4144705" cy="1463040"/>
          </a:xfrm>
          <a:prstGeom prst="rect">
            <a:avLst/>
          </a:prstGeom>
          <a:solidFill>
            <a:srgbClr val="0070C0"/>
          </a:solidFill>
        </p:spPr>
        <p:txBody>
          <a:bodyPr wrap="square" rtlCol="0">
            <a:noAutofit/>
          </a:bodyPr>
          <a:lstStyle/>
          <a:p>
            <a:pPr marL="45720" marR="45720">
              <a:lnSpc>
                <a:spcPct val="107000"/>
              </a:lnSpc>
              <a:spcBef>
                <a:spcPts val="0"/>
              </a:spcBef>
              <a:spcAft>
                <a:spcPts val="800"/>
              </a:spcAft>
            </a:pPr>
            <a:r>
              <a:rPr lang="en-US" sz="1200" b="1"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Diversity, Equity, and Inclusion (DEI) – </a:t>
            </a:r>
            <a:r>
              <a:rPr lang="en-US" sz="1200"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Have a member of the Membership Team serve on the District Task Force on Diversity, Equity, and Inclusion.</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28358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51886-AA43-422E-B193-F1F3DF7D8A4D}"/>
              </a:ext>
            </a:extLst>
          </p:cNvPr>
          <p:cNvSpPr>
            <a:spLocks noGrp="1"/>
          </p:cNvSpPr>
          <p:nvPr>
            <p:ph type="title"/>
          </p:nvPr>
        </p:nvSpPr>
        <p:spPr>
          <a:xfrm>
            <a:off x="394637" y="307619"/>
            <a:ext cx="3802318" cy="664904"/>
          </a:xfrm>
        </p:spPr>
        <p:txBody>
          <a:bodyPr>
            <a:normAutofit/>
          </a:bodyPr>
          <a:lstStyle/>
          <a:p>
            <a:r>
              <a:rPr lang="en-US" sz="3000" dirty="0"/>
              <a:t>2022-2025 Action Plan</a:t>
            </a:r>
            <a:endParaRPr lang="en-US" sz="3000" i="1" dirty="0">
              <a:solidFill>
                <a:schemeClr val="tx2"/>
              </a:solidFill>
              <a:latin typeface="+mn-lt"/>
            </a:endParaRPr>
          </a:p>
        </p:txBody>
      </p:sp>
      <p:sp>
        <p:nvSpPr>
          <p:cNvPr id="9" name="Text Placeholder 8">
            <a:extLst>
              <a:ext uri="{FF2B5EF4-FFF2-40B4-BE49-F238E27FC236}">
                <a16:creationId xmlns:a16="http://schemas.microsoft.com/office/drawing/2014/main" id="{B3FD7E2D-55A3-433C-BAB3-4F8446A36214}"/>
              </a:ext>
            </a:extLst>
          </p:cNvPr>
          <p:cNvSpPr>
            <a:spLocks noGrp="1"/>
          </p:cNvSpPr>
          <p:nvPr>
            <p:ph type="body" sz="quarter" idx="10"/>
          </p:nvPr>
        </p:nvSpPr>
        <p:spPr>
          <a:xfrm>
            <a:off x="394637" y="1010320"/>
            <a:ext cx="4030406" cy="382862"/>
          </a:xfrm>
        </p:spPr>
        <p:txBody>
          <a:bodyPr/>
          <a:lstStyle/>
          <a:p>
            <a:r>
              <a:rPr lang="en-US" dirty="0"/>
              <a:t>Strategic Objectives – Public Image</a:t>
            </a:r>
          </a:p>
        </p:txBody>
      </p:sp>
      <p:pic>
        <p:nvPicPr>
          <p:cNvPr id="3" name="Picture 2">
            <a:extLst>
              <a:ext uri="{FF2B5EF4-FFF2-40B4-BE49-F238E27FC236}">
                <a16:creationId xmlns:a16="http://schemas.microsoft.com/office/drawing/2014/main" id="{E5B36A5A-6597-69FC-BAEE-C1D372D61303}"/>
              </a:ext>
            </a:extLst>
          </p:cNvPr>
          <p:cNvPicPr>
            <a:picLocks noChangeAspect="1"/>
          </p:cNvPicPr>
          <p:nvPr/>
        </p:nvPicPr>
        <p:blipFill>
          <a:blip r:embed="rId3"/>
          <a:stretch>
            <a:fillRect/>
          </a:stretch>
        </p:blipFill>
        <p:spPr>
          <a:xfrm>
            <a:off x="6761988" y="440870"/>
            <a:ext cx="1987375" cy="771655"/>
          </a:xfrm>
          <a:prstGeom prst="rect">
            <a:avLst/>
          </a:prstGeom>
        </p:spPr>
      </p:pic>
      <p:sp>
        <p:nvSpPr>
          <p:cNvPr id="18" name="TextBox 17">
            <a:extLst>
              <a:ext uri="{FF2B5EF4-FFF2-40B4-BE49-F238E27FC236}">
                <a16:creationId xmlns:a16="http://schemas.microsoft.com/office/drawing/2014/main" id="{F32ADCE6-3ACF-2958-996B-72DD00E28A26}"/>
              </a:ext>
            </a:extLst>
          </p:cNvPr>
          <p:cNvSpPr txBox="1"/>
          <p:nvPr/>
        </p:nvSpPr>
        <p:spPr>
          <a:xfrm>
            <a:off x="337487" y="1735665"/>
            <a:ext cx="4144705" cy="1047995"/>
          </a:xfrm>
          <a:prstGeom prst="rect">
            <a:avLst/>
          </a:prstGeom>
          <a:solidFill>
            <a:srgbClr val="0070C0"/>
          </a:solidFill>
        </p:spPr>
        <p:txBody>
          <a:bodyPr wrap="square" rtlCol="0">
            <a:noAutofit/>
          </a:bodyPr>
          <a:lstStyle/>
          <a:p>
            <a:pPr marL="45720" marR="45720">
              <a:lnSpc>
                <a:spcPct val="107000"/>
              </a:lnSpc>
              <a:spcBef>
                <a:spcPts val="0"/>
              </a:spcBef>
              <a:spcAft>
                <a:spcPts val="800"/>
              </a:spcAft>
            </a:pPr>
            <a:r>
              <a:rPr lang="en-US" sz="1200" b="1"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Public Image Plan – </a:t>
            </a:r>
            <a:r>
              <a:rPr lang="en-US" sz="1200"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Develop and implement a comprehensive public image plan to communicate stories more effectively about Rotary successes to targeted audiences.</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BE9C5344-8C77-8808-7B36-A1D769BFF406}"/>
              </a:ext>
            </a:extLst>
          </p:cNvPr>
          <p:cNvSpPr txBox="1">
            <a:spLocks/>
          </p:cNvSpPr>
          <p:nvPr/>
        </p:nvSpPr>
        <p:spPr>
          <a:xfrm>
            <a:off x="4689635" y="1735665"/>
            <a:ext cx="4144705" cy="1047995"/>
          </a:xfrm>
          <a:prstGeom prst="rect">
            <a:avLst/>
          </a:prstGeom>
          <a:solidFill>
            <a:srgbClr val="0070C0"/>
          </a:solidFill>
        </p:spPr>
        <p:txBody>
          <a:bodyPr wrap="square" rtlCol="0">
            <a:noAutofit/>
          </a:bodyPr>
          <a:lstStyle/>
          <a:p>
            <a:pPr marL="45720" marR="45720">
              <a:lnSpc>
                <a:spcPct val="107000"/>
              </a:lnSpc>
              <a:spcBef>
                <a:spcPts val="0"/>
              </a:spcBef>
              <a:spcAft>
                <a:spcPts val="800"/>
              </a:spcAft>
            </a:pPr>
            <a:r>
              <a:rPr lang="en-US" sz="1200" b="1"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Looking Beyond One’s Club – </a:t>
            </a:r>
            <a:r>
              <a:rPr lang="en-US" sz="1200"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Promote club use of the District’s social media platforms and “Rotary Showcase,” through which members and others can access information about projects, presentations, and audio-visual recordings of events organized by other clubs.</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04BE2326-A6A9-0AD1-D570-C58821E7FE68}"/>
              </a:ext>
            </a:extLst>
          </p:cNvPr>
          <p:cNvSpPr txBox="1">
            <a:spLocks/>
          </p:cNvSpPr>
          <p:nvPr/>
        </p:nvSpPr>
        <p:spPr>
          <a:xfrm>
            <a:off x="337485" y="2905002"/>
            <a:ext cx="4144705" cy="1047995"/>
          </a:xfrm>
          <a:prstGeom prst="rect">
            <a:avLst/>
          </a:prstGeom>
          <a:solidFill>
            <a:srgbClr val="0070C0"/>
          </a:solidFill>
        </p:spPr>
        <p:txBody>
          <a:bodyPr wrap="square" rtlCol="0">
            <a:noAutofit/>
          </a:bodyPr>
          <a:lstStyle/>
          <a:p>
            <a:pPr marL="45720" marR="45720">
              <a:lnSpc>
                <a:spcPct val="107000"/>
              </a:lnSpc>
              <a:spcBef>
                <a:spcPts val="0"/>
              </a:spcBef>
              <a:spcAft>
                <a:spcPts val="800"/>
              </a:spcAft>
            </a:pPr>
            <a:r>
              <a:rPr lang="en-US" sz="1200" b="1"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Increasing Public Awareness and Strengthening Public    Image – </a:t>
            </a:r>
            <a:r>
              <a:rPr lang="en-US" sz="1200"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Increase positive media reports and enterprise stories using various social media and/or traditional media platforms by no less than fifteen percent (15%) each year. </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827DA953-56A7-99B5-AB46-A0B02E69E433}"/>
              </a:ext>
            </a:extLst>
          </p:cNvPr>
          <p:cNvSpPr txBox="1">
            <a:spLocks/>
          </p:cNvSpPr>
          <p:nvPr/>
        </p:nvSpPr>
        <p:spPr>
          <a:xfrm>
            <a:off x="4689634" y="2905002"/>
            <a:ext cx="4144705" cy="1047995"/>
          </a:xfrm>
          <a:prstGeom prst="rect">
            <a:avLst/>
          </a:prstGeom>
          <a:solidFill>
            <a:srgbClr val="0070C0"/>
          </a:solidFill>
        </p:spPr>
        <p:txBody>
          <a:bodyPr wrap="square" rtlCol="0">
            <a:noAutofit/>
          </a:bodyPr>
          <a:lstStyle/>
          <a:p>
            <a:pPr marL="45720" marR="45720">
              <a:lnSpc>
                <a:spcPct val="107000"/>
              </a:lnSpc>
              <a:spcBef>
                <a:spcPts val="0"/>
              </a:spcBef>
              <a:spcAft>
                <a:spcPts val="800"/>
              </a:spcAft>
            </a:pPr>
            <a:r>
              <a:rPr lang="en-US" sz="1200" b="1"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Focused Recruitment and Engagement – </a:t>
            </a:r>
            <a:r>
              <a:rPr lang="en-US" sz="1200"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Encourage focused club membership recruitment and engagement of communication/media professionals and opinion shapers by clubs, with each club having at least one communications or marketing-related member.</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94A1704E-C296-EB08-8FB7-AEA3ADBA6393}"/>
              </a:ext>
            </a:extLst>
          </p:cNvPr>
          <p:cNvSpPr txBox="1">
            <a:spLocks/>
          </p:cNvSpPr>
          <p:nvPr/>
        </p:nvSpPr>
        <p:spPr>
          <a:xfrm>
            <a:off x="337485" y="4093995"/>
            <a:ext cx="4144705" cy="1047995"/>
          </a:xfrm>
          <a:prstGeom prst="rect">
            <a:avLst/>
          </a:prstGeom>
          <a:solidFill>
            <a:srgbClr val="0070C0"/>
          </a:solidFill>
        </p:spPr>
        <p:txBody>
          <a:bodyPr wrap="square" rtlCol="0">
            <a:noAutofit/>
          </a:bodyPr>
          <a:lstStyle/>
          <a:p>
            <a:pPr marL="45720" marR="45720">
              <a:lnSpc>
                <a:spcPct val="107000"/>
              </a:lnSpc>
              <a:spcBef>
                <a:spcPts val="0"/>
              </a:spcBef>
              <a:spcAft>
                <a:spcPts val="800"/>
              </a:spcAft>
            </a:pPr>
            <a:r>
              <a:rPr lang="en-US" sz="1200" b="1"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Increasing Internal Awareness – </a:t>
            </a:r>
            <a:r>
              <a:rPr lang="en-US" sz="1200"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Create and maintain a stand-alone email-based approach to target the district membership with a “Meet the DLT” and “District-Wide Opportunities” newsletter on at least a bimonthly basis.</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33EBDBCB-234F-03E3-1791-AC620D69E4B7}"/>
              </a:ext>
            </a:extLst>
          </p:cNvPr>
          <p:cNvSpPr txBox="1">
            <a:spLocks/>
          </p:cNvSpPr>
          <p:nvPr/>
        </p:nvSpPr>
        <p:spPr>
          <a:xfrm>
            <a:off x="4689634" y="4093996"/>
            <a:ext cx="4144705" cy="1047994"/>
          </a:xfrm>
          <a:prstGeom prst="rect">
            <a:avLst/>
          </a:prstGeom>
          <a:solidFill>
            <a:srgbClr val="0070C0"/>
          </a:solidFill>
        </p:spPr>
        <p:txBody>
          <a:bodyPr wrap="square" rtlCol="0">
            <a:noAutofit/>
          </a:bodyPr>
          <a:lstStyle/>
          <a:p>
            <a:pPr marL="45720" marR="45720">
              <a:lnSpc>
                <a:spcPct val="107000"/>
              </a:lnSpc>
              <a:spcBef>
                <a:spcPts val="0"/>
              </a:spcBef>
              <a:spcAft>
                <a:spcPts val="800"/>
              </a:spcAft>
            </a:pPr>
            <a:r>
              <a:rPr lang="en-US" sz="1200" b="1"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Market Segmented Strategies - </a:t>
            </a:r>
            <a:r>
              <a:rPr lang="en-US" sz="1200"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Provide market segmented (e.g., youth, media persons, social media savvy, etc.) communications to reach potential members and copy each club on a regular basis.</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2AC0A10E-5290-2E9F-E473-6B72A78F7D57}"/>
              </a:ext>
            </a:extLst>
          </p:cNvPr>
          <p:cNvSpPr txBox="1">
            <a:spLocks/>
          </p:cNvSpPr>
          <p:nvPr/>
        </p:nvSpPr>
        <p:spPr>
          <a:xfrm>
            <a:off x="2499647" y="5350628"/>
            <a:ext cx="4144705" cy="1284841"/>
          </a:xfrm>
          <a:prstGeom prst="rect">
            <a:avLst/>
          </a:prstGeom>
          <a:solidFill>
            <a:srgbClr val="0070C0"/>
          </a:solidFill>
        </p:spPr>
        <p:txBody>
          <a:bodyPr wrap="square" rtlCol="0">
            <a:noAutofit/>
          </a:bodyPr>
          <a:lstStyle/>
          <a:p>
            <a:pPr marL="45720" marR="45720">
              <a:lnSpc>
                <a:spcPct val="107000"/>
              </a:lnSpc>
              <a:spcBef>
                <a:spcPts val="0"/>
              </a:spcBef>
              <a:spcAft>
                <a:spcPts val="800"/>
              </a:spcAft>
            </a:pPr>
            <a:r>
              <a:rPr lang="en-US" sz="1200" b="1"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Public Image Grants – </a:t>
            </a:r>
            <a:r>
              <a:rPr lang="en-US" sz="1200"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Maintain direct support for clubs to strengthen their public image efforts through the Public Image Grant Program and develop a plan to effectively market this program to enhance club participation.</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40336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51886-AA43-422E-B193-F1F3DF7D8A4D}"/>
              </a:ext>
            </a:extLst>
          </p:cNvPr>
          <p:cNvSpPr>
            <a:spLocks noGrp="1"/>
          </p:cNvSpPr>
          <p:nvPr>
            <p:ph type="title"/>
          </p:nvPr>
        </p:nvSpPr>
        <p:spPr>
          <a:xfrm>
            <a:off x="394637" y="307619"/>
            <a:ext cx="3802318" cy="664904"/>
          </a:xfrm>
        </p:spPr>
        <p:txBody>
          <a:bodyPr>
            <a:normAutofit/>
          </a:bodyPr>
          <a:lstStyle/>
          <a:p>
            <a:r>
              <a:rPr lang="en-US" sz="3000" dirty="0"/>
              <a:t>2022-2025 Action Plan</a:t>
            </a:r>
            <a:endParaRPr lang="en-US" sz="3000" i="1" dirty="0">
              <a:solidFill>
                <a:schemeClr val="tx2"/>
              </a:solidFill>
              <a:latin typeface="+mn-lt"/>
            </a:endParaRPr>
          </a:p>
        </p:txBody>
      </p:sp>
      <p:sp>
        <p:nvSpPr>
          <p:cNvPr id="9" name="Text Placeholder 8">
            <a:extLst>
              <a:ext uri="{FF2B5EF4-FFF2-40B4-BE49-F238E27FC236}">
                <a16:creationId xmlns:a16="http://schemas.microsoft.com/office/drawing/2014/main" id="{B3FD7E2D-55A3-433C-BAB3-4F8446A36214}"/>
              </a:ext>
            </a:extLst>
          </p:cNvPr>
          <p:cNvSpPr>
            <a:spLocks noGrp="1"/>
          </p:cNvSpPr>
          <p:nvPr>
            <p:ph type="body" sz="quarter" idx="10"/>
          </p:nvPr>
        </p:nvSpPr>
        <p:spPr>
          <a:xfrm>
            <a:off x="394636" y="1010320"/>
            <a:ext cx="5213145" cy="382862"/>
          </a:xfrm>
        </p:spPr>
        <p:txBody>
          <a:bodyPr>
            <a:noAutofit/>
          </a:bodyPr>
          <a:lstStyle/>
          <a:p>
            <a:r>
              <a:rPr lang="en-US" sz="1730" dirty="0"/>
              <a:t>Strategic Objectives – Foundation and Service Objectives</a:t>
            </a:r>
          </a:p>
        </p:txBody>
      </p:sp>
      <p:pic>
        <p:nvPicPr>
          <p:cNvPr id="3" name="Picture 2">
            <a:extLst>
              <a:ext uri="{FF2B5EF4-FFF2-40B4-BE49-F238E27FC236}">
                <a16:creationId xmlns:a16="http://schemas.microsoft.com/office/drawing/2014/main" id="{E5B36A5A-6597-69FC-BAEE-C1D372D61303}"/>
              </a:ext>
            </a:extLst>
          </p:cNvPr>
          <p:cNvPicPr>
            <a:picLocks noChangeAspect="1"/>
          </p:cNvPicPr>
          <p:nvPr/>
        </p:nvPicPr>
        <p:blipFill>
          <a:blip r:embed="rId3"/>
          <a:stretch>
            <a:fillRect/>
          </a:stretch>
        </p:blipFill>
        <p:spPr>
          <a:xfrm>
            <a:off x="6761988" y="440870"/>
            <a:ext cx="1987375" cy="771655"/>
          </a:xfrm>
          <a:prstGeom prst="rect">
            <a:avLst/>
          </a:prstGeom>
        </p:spPr>
      </p:pic>
      <p:sp>
        <p:nvSpPr>
          <p:cNvPr id="18" name="TextBox 17">
            <a:extLst>
              <a:ext uri="{FF2B5EF4-FFF2-40B4-BE49-F238E27FC236}">
                <a16:creationId xmlns:a16="http://schemas.microsoft.com/office/drawing/2014/main" id="{F32ADCE6-3ACF-2958-996B-72DD00E28A26}"/>
              </a:ext>
            </a:extLst>
          </p:cNvPr>
          <p:cNvSpPr txBox="1"/>
          <p:nvPr/>
        </p:nvSpPr>
        <p:spPr>
          <a:xfrm>
            <a:off x="337487" y="1735665"/>
            <a:ext cx="4144705" cy="1448442"/>
          </a:xfrm>
          <a:prstGeom prst="rect">
            <a:avLst/>
          </a:prstGeom>
          <a:solidFill>
            <a:srgbClr val="0070C0"/>
          </a:solidFill>
        </p:spPr>
        <p:txBody>
          <a:bodyPr wrap="square" rtlCol="0">
            <a:noAutofit/>
          </a:bodyPr>
          <a:lstStyle/>
          <a:p>
            <a:pPr marL="45720" marR="45720">
              <a:lnSpc>
                <a:spcPct val="107000"/>
              </a:lnSpc>
              <a:spcBef>
                <a:spcPts val="0"/>
              </a:spcBef>
              <a:spcAft>
                <a:spcPts val="800"/>
              </a:spcAft>
            </a:pPr>
            <a:r>
              <a:rPr lang="en-US" sz="1200" b="1"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Inter-Club Collaboration – </a:t>
            </a:r>
            <a:r>
              <a:rPr lang="en-US" sz="1200"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Encourage every Club to participate in at least one inter-club project per year funded by the District Grant Program or the District Project Fund and provide an incentive for clubs, through these programs, to collaborate with each other.</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BE9C5344-8C77-8808-7B36-A1D769BFF406}"/>
              </a:ext>
            </a:extLst>
          </p:cNvPr>
          <p:cNvSpPr txBox="1">
            <a:spLocks/>
          </p:cNvSpPr>
          <p:nvPr/>
        </p:nvSpPr>
        <p:spPr>
          <a:xfrm>
            <a:off x="4689635" y="1735665"/>
            <a:ext cx="4144705" cy="1448442"/>
          </a:xfrm>
          <a:prstGeom prst="rect">
            <a:avLst/>
          </a:prstGeom>
          <a:solidFill>
            <a:srgbClr val="0070C0"/>
          </a:solidFill>
        </p:spPr>
        <p:txBody>
          <a:bodyPr wrap="square" rtlCol="0">
            <a:noAutofit/>
          </a:bodyPr>
          <a:lstStyle/>
          <a:p>
            <a:pPr marL="45720" marR="45720">
              <a:lnSpc>
                <a:spcPct val="107000"/>
              </a:lnSpc>
              <a:spcBef>
                <a:spcPts val="0"/>
              </a:spcBef>
              <a:spcAft>
                <a:spcPts val="800"/>
              </a:spcAft>
            </a:pPr>
            <a:r>
              <a:rPr lang="en-US" sz="1200" b="1"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High Engagement Projects – </a:t>
            </a:r>
            <a:r>
              <a:rPr lang="en-US" sz="1200"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Encourage at least fifty percent (50%) of clubs to collaborate with one or more clubs on a common community project every Rotary year over a three-year period.</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04BE2326-A6A9-0AD1-D570-C58821E7FE68}"/>
              </a:ext>
            </a:extLst>
          </p:cNvPr>
          <p:cNvSpPr txBox="1">
            <a:spLocks/>
          </p:cNvSpPr>
          <p:nvPr/>
        </p:nvSpPr>
        <p:spPr>
          <a:xfrm>
            <a:off x="337486" y="3429000"/>
            <a:ext cx="4144705" cy="1463040"/>
          </a:xfrm>
          <a:prstGeom prst="rect">
            <a:avLst/>
          </a:prstGeom>
          <a:solidFill>
            <a:srgbClr val="0070C0"/>
          </a:solidFill>
        </p:spPr>
        <p:txBody>
          <a:bodyPr wrap="square" rtlCol="0">
            <a:noAutofit/>
          </a:bodyPr>
          <a:lstStyle/>
          <a:p>
            <a:pPr marL="45720" marR="45720">
              <a:lnSpc>
                <a:spcPct val="107000"/>
              </a:lnSpc>
              <a:spcBef>
                <a:spcPts val="0"/>
              </a:spcBef>
              <a:spcAft>
                <a:spcPts val="800"/>
              </a:spcAft>
            </a:pPr>
            <a:r>
              <a:rPr lang="en-US" sz="1200" b="1"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Membership Engagement in the Rotary Foundation – </a:t>
            </a:r>
            <a:r>
              <a:rPr lang="en-US" sz="1200"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Encourage ninety-five percent (95%) of Clubs to establish Rotary Foundation goals and assist them in developing and implementing a plan to achieve the goals that have been set.</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827DA953-56A7-99B5-AB46-A0B02E69E433}"/>
              </a:ext>
            </a:extLst>
          </p:cNvPr>
          <p:cNvSpPr txBox="1">
            <a:spLocks/>
          </p:cNvSpPr>
          <p:nvPr/>
        </p:nvSpPr>
        <p:spPr>
          <a:xfrm>
            <a:off x="4689635" y="3429000"/>
            <a:ext cx="4144705" cy="1463040"/>
          </a:xfrm>
          <a:prstGeom prst="rect">
            <a:avLst/>
          </a:prstGeom>
          <a:solidFill>
            <a:srgbClr val="0070C0"/>
          </a:solidFill>
        </p:spPr>
        <p:txBody>
          <a:bodyPr wrap="square" rtlCol="0">
            <a:noAutofit/>
          </a:bodyPr>
          <a:lstStyle/>
          <a:p>
            <a:pPr marL="45720" marR="45720">
              <a:lnSpc>
                <a:spcPct val="107000"/>
              </a:lnSpc>
              <a:spcBef>
                <a:spcPts val="0"/>
              </a:spcBef>
              <a:spcAft>
                <a:spcPts val="800"/>
              </a:spcAft>
            </a:pPr>
            <a:r>
              <a:rPr lang="en-US" sz="1200" b="1"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Increase Support for the Rotary Foundation </a:t>
            </a:r>
            <a:r>
              <a:rPr lang="en-US" sz="1200"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Work with Clubs to increase their support for the Rotary Foundation through the following:  a) Increase average per capita giving by at least $5.00; b) Increase the number of members who give through Rotary Direct by 5%; c) Increase the number of “Every Rotarian Every Year” (ERYE) by 10%; and, d) Increase the number of Paul Harris Fellows by </a:t>
            </a:r>
            <a:r>
              <a:rPr lang="en-US" sz="1200" b="1"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5%;</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94A1704E-C296-EB08-8FB7-AEA3ADBA6393}"/>
              </a:ext>
            </a:extLst>
          </p:cNvPr>
          <p:cNvSpPr txBox="1">
            <a:spLocks/>
          </p:cNvSpPr>
          <p:nvPr/>
        </p:nvSpPr>
        <p:spPr>
          <a:xfrm>
            <a:off x="337485" y="5136933"/>
            <a:ext cx="4144705" cy="1463040"/>
          </a:xfrm>
          <a:prstGeom prst="rect">
            <a:avLst/>
          </a:prstGeom>
          <a:solidFill>
            <a:srgbClr val="0070C0"/>
          </a:solidFill>
        </p:spPr>
        <p:txBody>
          <a:bodyPr wrap="square" rtlCol="0">
            <a:noAutofit/>
          </a:bodyPr>
          <a:lstStyle/>
          <a:p>
            <a:pPr marL="45720" marR="45720">
              <a:lnSpc>
                <a:spcPct val="107000"/>
              </a:lnSpc>
              <a:spcBef>
                <a:spcPts val="0"/>
              </a:spcBef>
              <a:spcAft>
                <a:spcPts val="800"/>
              </a:spcAft>
            </a:pPr>
            <a:r>
              <a:rPr lang="en-US" sz="1200" b="1"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District International Service Chair – </a:t>
            </a:r>
            <a:r>
              <a:rPr lang="en-US" sz="1200"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Better promote the role of the District International Service Chair to the District Leadership Team and club leaders and more effectively utilize this leader to promote international service opportunities and provide resources to clubs on international service opportunities.</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33EBDBCB-234F-03E3-1791-AC620D69E4B7}"/>
              </a:ext>
            </a:extLst>
          </p:cNvPr>
          <p:cNvSpPr txBox="1">
            <a:spLocks/>
          </p:cNvSpPr>
          <p:nvPr/>
        </p:nvSpPr>
        <p:spPr>
          <a:xfrm>
            <a:off x="4689635" y="5136933"/>
            <a:ext cx="4144705" cy="1463040"/>
          </a:xfrm>
          <a:prstGeom prst="rect">
            <a:avLst/>
          </a:prstGeom>
          <a:solidFill>
            <a:srgbClr val="0070C0"/>
          </a:solidFill>
        </p:spPr>
        <p:txBody>
          <a:bodyPr wrap="square" rtlCol="0">
            <a:noAutofit/>
          </a:bodyPr>
          <a:lstStyle/>
          <a:p>
            <a:pPr marL="45720" marR="45720">
              <a:lnSpc>
                <a:spcPct val="107000"/>
              </a:lnSpc>
              <a:spcBef>
                <a:spcPts val="0"/>
              </a:spcBef>
              <a:spcAft>
                <a:spcPts val="800"/>
              </a:spcAft>
            </a:pPr>
            <a:r>
              <a:rPr lang="en-US" sz="1200" b="1"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District Community Service Chair – </a:t>
            </a:r>
            <a:r>
              <a:rPr lang="en-US" sz="1200"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Appoint a District Community Service Chair to the District Leadership Team who will encourage clubs to engage in community service projects and look for opportunities to engage in community projects in an inter-club basis.</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68736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51886-AA43-422E-B193-F1F3DF7D8A4D}"/>
              </a:ext>
            </a:extLst>
          </p:cNvPr>
          <p:cNvSpPr>
            <a:spLocks noGrp="1"/>
          </p:cNvSpPr>
          <p:nvPr>
            <p:ph type="title"/>
          </p:nvPr>
        </p:nvSpPr>
        <p:spPr>
          <a:xfrm>
            <a:off x="394637" y="307619"/>
            <a:ext cx="3802318" cy="664904"/>
          </a:xfrm>
        </p:spPr>
        <p:txBody>
          <a:bodyPr>
            <a:normAutofit/>
          </a:bodyPr>
          <a:lstStyle/>
          <a:p>
            <a:r>
              <a:rPr lang="en-US" sz="3000" dirty="0"/>
              <a:t>2022-2025 Action Plan</a:t>
            </a:r>
            <a:endParaRPr lang="en-US" sz="3000" i="1" dirty="0">
              <a:solidFill>
                <a:schemeClr val="tx2"/>
              </a:solidFill>
              <a:latin typeface="+mn-lt"/>
            </a:endParaRPr>
          </a:p>
        </p:txBody>
      </p:sp>
      <p:sp>
        <p:nvSpPr>
          <p:cNvPr id="9" name="Text Placeholder 8">
            <a:extLst>
              <a:ext uri="{FF2B5EF4-FFF2-40B4-BE49-F238E27FC236}">
                <a16:creationId xmlns:a16="http://schemas.microsoft.com/office/drawing/2014/main" id="{B3FD7E2D-55A3-433C-BAB3-4F8446A36214}"/>
              </a:ext>
            </a:extLst>
          </p:cNvPr>
          <p:cNvSpPr>
            <a:spLocks noGrp="1"/>
          </p:cNvSpPr>
          <p:nvPr>
            <p:ph type="body" sz="quarter" idx="10"/>
          </p:nvPr>
        </p:nvSpPr>
        <p:spPr>
          <a:xfrm>
            <a:off x="394636" y="1010320"/>
            <a:ext cx="5213145" cy="382862"/>
          </a:xfrm>
        </p:spPr>
        <p:txBody>
          <a:bodyPr>
            <a:noAutofit/>
          </a:bodyPr>
          <a:lstStyle/>
          <a:p>
            <a:r>
              <a:rPr lang="en-US" sz="1730" dirty="0"/>
              <a:t>Strategic Objectives – Polio Plus Objectives</a:t>
            </a:r>
          </a:p>
        </p:txBody>
      </p:sp>
      <p:pic>
        <p:nvPicPr>
          <p:cNvPr id="3" name="Picture 2">
            <a:extLst>
              <a:ext uri="{FF2B5EF4-FFF2-40B4-BE49-F238E27FC236}">
                <a16:creationId xmlns:a16="http://schemas.microsoft.com/office/drawing/2014/main" id="{E5B36A5A-6597-69FC-BAEE-C1D372D61303}"/>
              </a:ext>
            </a:extLst>
          </p:cNvPr>
          <p:cNvPicPr>
            <a:picLocks noChangeAspect="1"/>
          </p:cNvPicPr>
          <p:nvPr/>
        </p:nvPicPr>
        <p:blipFill>
          <a:blip r:embed="rId3"/>
          <a:stretch>
            <a:fillRect/>
          </a:stretch>
        </p:blipFill>
        <p:spPr>
          <a:xfrm>
            <a:off x="6761988" y="440870"/>
            <a:ext cx="1987375" cy="771655"/>
          </a:xfrm>
          <a:prstGeom prst="rect">
            <a:avLst/>
          </a:prstGeom>
        </p:spPr>
      </p:pic>
      <p:sp>
        <p:nvSpPr>
          <p:cNvPr id="18" name="TextBox 17">
            <a:extLst>
              <a:ext uri="{FF2B5EF4-FFF2-40B4-BE49-F238E27FC236}">
                <a16:creationId xmlns:a16="http://schemas.microsoft.com/office/drawing/2014/main" id="{F32ADCE6-3ACF-2958-996B-72DD00E28A26}"/>
              </a:ext>
            </a:extLst>
          </p:cNvPr>
          <p:cNvSpPr txBox="1"/>
          <p:nvPr/>
        </p:nvSpPr>
        <p:spPr>
          <a:xfrm>
            <a:off x="2499645" y="1771568"/>
            <a:ext cx="4144705" cy="1192592"/>
          </a:xfrm>
          <a:prstGeom prst="rect">
            <a:avLst/>
          </a:prstGeom>
          <a:solidFill>
            <a:srgbClr val="0070C0"/>
          </a:solidFill>
        </p:spPr>
        <p:txBody>
          <a:bodyPr wrap="square" rtlCol="0">
            <a:noAutofit/>
          </a:bodyPr>
          <a:lstStyle/>
          <a:p>
            <a:pPr marL="45720" marR="45720">
              <a:lnSpc>
                <a:spcPct val="107000"/>
              </a:lnSpc>
              <a:spcBef>
                <a:spcPts val="0"/>
              </a:spcBef>
              <a:spcAft>
                <a:spcPts val="800"/>
              </a:spcAft>
            </a:pPr>
            <a:r>
              <a:rPr lang="en-US" sz="1200" b="1"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Membership Engagement in Polio Plus –</a:t>
            </a:r>
            <a:r>
              <a:rPr lang="en-US" sz="1200"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Encourage ninety-five percent (95%) of Clubs to establish a PolioPlus goal and assist them in developing and implementing a plan to achieve the goals that have been set.</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04BE2326-A6A9-0AD1-D570-C58821E7FE68}"/>
              </a:ext>
            </a:extLst>
          </p:cNvPr>
          <p:cNvSpPr txBox="1">
            <a:spLocks/>
          </p:cNvSpPr>
          <p:nvPr/>
        </p:nvSpPr>
        <p:spPr>
          <a:xfrm>
            <a:off x="2499646" y="3285068"/>
            <a:ext cx="4144705" cy="1734577"/>
          </a:xfrm>
          <a:prstGeom prst="rect">
            <a:avLst/>
          </a:prstGeom>
          <a:solidFill>
            <a:srgbClr val="0070C0"/>
          </a:solidFill>
        </p:spPr>
        <p:txBody>
          <a:bodyPr wrap="square" rtlCol="0">
            <a:noAutofit/>
          </a:bodyPr>
          <a:lstStyle/>
          <a:p>
            <a:pPr marL="45720" marR="45720">
              <a:lnSpc>
                <a:spcPct val="107000"/>
              </a:lnSpc>
              <a:spcBef>
                <a:spcPts val="0"/>
              </a:spcBef>
              <a:spcAft>
                <a:spcPts val="800"/>
              </a:spcAft>
            </a:pPr>
            <a:r>
              <a:rPr lang="en-US" sz="1200"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Increase Support for PolioPlus – Work with Clubs to increase their support for PolioPlus through the following:</a:t>
            </a:r>
          </a:p>
          <a:p>
            <a:pPr marL="274320" marR="45720" indent="-228600">
              <a:spcBef>
                <a:spcPts val="0"/>
              </a:spcBef>
              <a:buAutoNum type="alphaLcParenR"/>
            </a:pPr>
            <a:r>
              <a:rPr lang="en-US" sz="1200"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Increase the number of clubs who give to PolioPlus;</a:t>
            </a:r>
          </a:p>
          <a:p>
            <a:pPr marL="274320" marR="45720" indent="-228600">
              <a:spcBef>
                <a:spcPts val="0"/>
              </a:spcBef>
              <a:buAutoNum type="alphaLcParenR"/>
            </a:pPr>
            <a:r>
              <a:rPr lang="en-US" sz="1200"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Increase average per club giving over the previous year;</a:t>
            </a:r>
          </a:p>
          <a:p>
            <a:pPr marL="274320" marR="45720" indent="-228600">
              <a:spcBef>
                <a:spcPts val="0"/>
              </a:spcBef>
              <a:buAutoNum type="alphaLcParenR" startAt="3"/>
            </a:pPr>
            <a:r>
              <a:rPr lang="en-US" sz="1200"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Increase the number of members who give to PolioPlus by</a:t>
            </a:r>
          </a:p>
          <a:p>
            <a:pPr marL="45720" marR="45720">
              <a:spcBef>
                <a:spcPts val="0"/>
              </a:spcBef>
            </a:pPr>
            <a:r>
              <a:rPr lang="en-US" sz="1200" kern="11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      </a:t>
            </a:r>
            <a:r>
              <a:rPr lang="en-US" sz="1200"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5%;</a:t>
            </a:r>
          </a:p>
          <a:p>
            <a:pPr marL="274320" marR="45720" indent="-228600">
              <a:spcBef>
                <a:spcPts val="0"/>
              </a:spcBef>
              <a:buAutoNum type="alphaLcParenR" startAt="4"/>
            </a:pPr>
            <a:r>
              <a:rPr lang="en-US" sz="1200"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Encourage membership in the Polio Plus Society </a:t>
            </a:r>
          </a:p>
          <a:p>
            <a:pPr marL="45720" marR="45720">
              <a:spcBef>
                <a:spcPts val="0"/>
              </a:spcBef>
            </a:pPr>
            <a:r>
              <a:rPr lang="en-US" sz="1200"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($100/year until Polio is eradicated) </a:t>
            </a:r>
          </a:p>
        </p:txBody>
      </p:sp>
      <p:sp>
        <p:nvSpPr>
          <p:cNvPr id="7" name="TextBox 6">
            <a:extLst>
              <a:ext uri="{FF2B5EF4-FFF2-40B4-BE49-F238E27FC236}">
                <a16:creationId xmlns:a16="http://schemas.microsoft.com/office/drawing/2014/main" id="{94A1704E-C296-EB08-8FB7-AEA3ADBA6393}"/>
              </a:ext>
            </a:extLst>
          </p:cNvPr>
          <p:cNvSpPr txBox="1">
            <a:spLocks/>
          </p:cNvSpPr>
          <p:nvPr/>
        </p:nvSpPr>
        <p:spPr>
          <a:xfrm>
            <a:off x="2499646" y="5376457"/>
            <a:ext cx="4144705" cy="1192592"/>
          </a:xfrm>
          <a:prstGeom prst="rect">
            <a:avLst/>
          </a:prstGeom>
          <a:solidFill>
            <a:srgbClr val="0070C0"/>
          </a:solidFill>
        </p:spPr>
        <p:txBody>
          <a:bodyPr wrap="square" rtlCol="0">
            <a:noAutofit/>
          </a:bodyPr>
          <a:lstStyle/>
          <a:p>
            <a:pPr marL="45720" marR="45720">
              <a:lnSpc>
                <a:spcPct val="107000"/>
              </a:lnSpc>
              <a:spcBef>
                <a:spcPts val="0"/>
              </a:spcBef>
              <a:spcAft>
                <a:spcPts val="800"/>
              </a:spcAft>
            </a:pPr>
            <a:r>
              <a:rPr lang="en-US" sz="1200" b="1"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Increase Club Participation in Polio Awareness Month and World Polio Day – </a:t>
            </a:r>
            <a:r>
              <a:rPr lang="en-US" sz="1200"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Encourage clubs to plan and execute an event or activity in conjunction with Polio Awareness Month and World Polio Day in October of each year.</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52508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51886-AA43-422E-B193-F1F3DF7D8A4D}"/>
              </a:ext>
            </a:extLst>
          </p:cNvPr>
          <p:cNvSpPr>
            <a:spLocks noGrp="1"/>
          </p:cNvSpPr>
          <p:nvPr>
            <p:ph type="title"/>
          </p:nvPr>
        </p:nvSpPr>
        <p:spPr>
          <a:xfrm>
            <a:off x="394637" y="307619"/>
            <a:ext cx="3802318" cy="664904"/>
          </a:xfrm>
        </p:spPr>
        <p:txBody>
          <a:bodyPr>
            <a:normAutofit/>
          </a:bodyPr>
          <a:lstStyle/>
          <a:p>
            <a:r>
              <a:rPr lang="en-US" sz="3000" dirty="0"/>
              <a:t>2022-2025 Action Plan</a:t>
            </a:r>
            <a:endParaRPr lang="en-US" sz="3000" i="1" dirty="0">
              <a:solidFill>
                <a:schemeClr val="tx2"/>
              </a:solidFill>
              <a:latin typeface="+mn-lt"/>
            </a:endParaRPr>
          </a:p>
        </p:txBody>
      </p:sp>
      <p:sp>
        <p:nvSpPr>
          <p:cNvPr id="9" name="Text Placeholder 8">
            <a:extLst>
              <a:ext uri="{FF2B5EF4-FFF2-40B4-BE49-F238E27FC236}">
                <a16:creationId xmlns:a16="http://schemas.microsoft.com/office/drawing/2014/main" id="{B3FD7E2D-55A3-433C-BAB3-4F8446A36214}"/>
              </a:ext>
            </a:extLst>
          </p:cNvPr>
          <p:cNvSpPr>
            <a:spLocks noGrp="1"/>
          </p:cNvSpPr>
          <p:nvPr>
            <p:ph type="body" sz="quarter" idx="10"/>
          </p:nvPr>
        </p:nvSpPr>
        <p:spPr>
          <a:xfrm>
            <a:off x="394636" y="1010320"/>
            <a:ext cx="5213145" cy="382862"/>
          </a:xfrm>
        </p:spPr>
        <p:txBody>
          <a:bodyPr>
            <a:noAutofit/>
          </a:bodyPr>
          <a:lstStyle/>
          <a:p>
            <a:r>
              <a:rPr lang="en-US" sz="1730" dirty="0"/>
              <a:t>Strategic Objectives – Other Objectives</a:t>
            </a:r>
          </a:p>
        </p:txBody>
      </p:sp>
      <p:pic>
        <p:nvPicPr>
          <p:cNvPr id="3" name="Picture 2">
            <a:extLst>
              <a:ext uri="{FF2B5EF4-FFF2-40B4-BE49-F238E27FC236}">
                <a16:creationId xmlns:a16="http://schemas.microsoft.com/office/drawing/2014/main" id="{E5B36A5A-6597-69FC-BAEE-C1D372D61303}"/>
              </a:ext>
            </a:extLst>
          </p:cNvPr>
          <p:cNvPicPr>
            <a:picLocks noChangeAspect="1"/>
          </p:cNvPicPr>
          <p:nvPr/>
        </p:nvPicPr>
        <p:blipFill>
          <a:blip r:embed="rId3"/>
          <a:stretch>
            <a:fillRect/>
          </a:stretch>
        </p:blipFill>
        <p:spPr>
          <a:xfrm>
            <a:off x="6761988" y="440870"/>
            <a:ext cx="1987375" cy="771655"/>
          </a:xfrm>
          <a:prstGeom prst="rect">
            <a:avLst/>
          </a:prstGeom>
        </p:spPr>
      </p:pic>
      <p:sp>
        <p:nvSpPr>
          <p:cNvPr id="18" name="TextBox 17">
            <a:extLst>
              <a:ext uri="{FF2B5EF4-FFF2-40B4-BE49-F238E27FC236}">
                <a16:creationId xmlns:a16="http://schemas.microsoft.com/office/drawing/2014/main" id="{F32ADCE6-3ACF-2958-996B-72DD00E28A26}"/>
              </a:ext>
            </a:extLst>
          </p:cNvPr>
          <p:cNvSpPr txBox="1"/>
          <p:nvPr/>
        </p:nvSpPr>
        <p:spPr>
          <a:xfrm>
            <a:off x="337487" y="1735665"/>
            <a:ext cx="4144705" cy="1448442"/>
          </a:xfrm>
          <a:prstGeom prst="rect">
            <a:avLst/>
          </a:prstGeom>
          <a:solidFill>
            <a:srgbClr val="0070C0"/>
          </a:solidFill>
        </p:spPr>
        <p:txBody>
          <a:bodyPr wrap="square" rtlCol="0">
            <a:noAutofit/>
          </a:bodyPr>
          <a:lstStyle/>
          <a:p>
            <a:pPr marL="45720" marR="45720">
              <a:lnSpc>
                <a:spcPct val="107000"/>
              </a:lnSpc>
              <a:spcBef>
                <a:spcPts val="0"/>
              </a:spcBef>
              <a:spcAft>
                <a:spcPts val="800"/>
              </a:spcAft>
            </a:pPr>
            <a:r>
              <a:rPr lang="en-US" sz="1200" b="1"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Building Stronger Relationships – </a:t>
            </a:r>
            <a:r>
              <a:rPr lang="en-US" sz="1200"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Invite current club presidents and potential club leaders to attend regular District Leadership Team meetings so club leaders understand the bigger picture and they build stronger relationships.</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BE9C5344-8C77-8808-7B36-A1D769BFF406}"/>
              </a:ext>
            </a:extLst>
          </p:cNvPr>
          <p:cNvSpPr txBox="1">
            <a:spLocks/>
          </p:cNvSpPr>
          <p:nvPr/>
        </p:nvSpPr>
        <p:spPr>
          <a:xfrm>
            <a:off x="4689635" y="1735665"/>
            <a:ext cx="4144705" cy="1448442"/>
          </a:xfrm>
          <a:prstGeom prst="rect">
            <a:avLst/>
          </a:prstGeom>
          <a:solidFill>
            <a:srgbClr val="0070C0"/>
          </a:solidFill>
        </p:spPr>
        <p:txBody>
          <a:bodyPr wrap="square" rtlCol="0">
            <a:noAutofit/>
          </a:bodyPr>
          <a:lstStyle/>
          <a:p>
            <a:pPr marL="45720" marR="45720">
              <a:lnSpc>
                <a:spcPct val="107000"/>
              </a:lnSpc>
              <a:spcBef>
                <a:spcPts val="0"/>
              </a:spcBef>
              <a:spcAft>
                <a:spcPts val="800"/>
              </a:spcAft>
            </a:pPr>
            <a:r>
              <a:rPr lang="en-US" sz="1200" b="1"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Club and District Collaboration – </a:t>
            </a:r>
            <a:r>
              <a:rPr lang="en-US" sz="1200"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Organize at least two District-wide Presidents’ meetings with the District Governor Line and Assistant Governors.</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04BE2326-A6A9-0AD1-D570-C58821E7FE68}"/>
              </a:ext>
            </a:extLst>
          </p:cNvPr>
          <p:cNvSpPr txBox="1">
            <a:spLocks/>
          </p:cNvSpPr>
          <p:nvPr/>
        </p:nvSpPr>
        <p:spPr>
          <a:xfrm>
            <a:off x="337486" y="3429000"/>
            <a:ext cx="4144705" cy="1463040"/>
          </a:xfrm>
          <a:prstGeom prst="rect">
            <a:avLst/>
          </a:prstGeom>
          <a:solidFill>
            <a:srgbClr val="0070C0"/>
          </a:solidFill>
        </p:spPr>
        <p:txBody>
          <a:bodyPr wrap="square" rtlCol="0">
            <a:noAutofit/>
          </a:bodyPr>
          <a:lstStyle/>
          <a:p>
            <a:pPr marL="45720" marR="45720">
              <a:lnSpc>
                <a:spcPct val="107000"/>
              </a:lnSpc>
              <a:spcBef>
                <a:spcPts val="0"/>
              </a:spcBef>
              <a:spcAft>
                <a:spcPts val="800"/>
              </a:spcAft>
            </a:pPr>
            <a:r>
              <a:rPr lang="en-US" sz="1200" b="1"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Succession Planning – </a:t>
            </a:r>
            <a:r>
              <a:rPr lang="en-US" sz="1200"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Develop a succession plan for the District Leadership Team by December 31 and maintain on an ongoing basis</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827DA953-56A7-99B5-AB46-A0B02E69E433}"/>
              </a:ext>
            </a:extLst>
          </p:cNvPr>
          <p:cNvSpPr txBox="1">
            <a:spLocks/>
          </p:cNvSpPr>
          <p:nvPr/>
        </p:nvSpPr>
        <p:spPr>
          <a:xfrm>
            <a:off x="4689635" y="3429000"/>
            <a:ext cx="4144705" cy="1463040"/>
          </a:xfrm>
          <a:prstGeom prst="rect">
            <a:avLst/>
          </a:prstGeom>
          <a:solidFill>
            <a:srgbClr val="0070C0"/>
          </a:solidFill>
        </p:spPr>
        <p:txBody>
          <a:bodyPr wrap="square" rtlCol="0">
            <a:noAutofit/>
          </a:bodyPr>
          <a:lstStyle/>
          <a:p>
            <a:pPr marL="45720" marR="45720">
              <a:lnSpc>
                <a:spcPct val="107000"/>
              </a:lnSpc>
              <a:spcBef>
                <a:spcPts val="0"/>
              </a:spcBef>
              <a:spcAft>
                <a:spcPts val="800"/>
              </a:spcAft>
            </a:pPr>
            <a:r>
              <a:rPr lang="en-US" sz="1200" b="1"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Changing the Culture – </a:t>
            </a:r>
            <a:r>
              <a:rPr lang="en-US" sz="1200"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Plan two events, in addition to District Conference and routine training, that are Inter-Club, Inter-District or International in nature where multiple clubs work with one another.</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94A1704E-C296-EB08-8FB7-AEA3ADBA6393}"/>
              </a:ext>
            </a:extLst>
          </p:cNvPr>
          <p:cNvSpPr txBox="1">
            <a:spLocks/>
          </p:cNvSpPr>
          <p:nvPr/>
        </p:nvSpPr>
        <p:spPr>
          <a:xfrm>
            <a:off x="337485" y="5136933"/>
            <a:ext cx="4144705" cy="1463040"/>
          </a:xfrm>
          <a:prstGeom prst="rect">
            <a:avLst/>
          </a:prstGeom>
          <a:solidFill>
            <a:srgbClr val="0070C0"/>
          </a:solidFill>
        </p:spPr>
        <p:txBody>
          <a:bodyPr wrap="square" rtlCol="0">
            <a:noAutofit/>
          </a:bodyPr>
          <a:lstStyle/>
          <a:p>
            <a:pPr marL="45720" marR="45720">
              <a:lnSpc>
                <a:spcPct val="107000"/>
              </a:lnSpc>
              <a:spcBef>
                <a:spcPts val="0"/>
              </a:spcBef>
              <a:spcAft>
                <a:spcPts val="800"/>
              </a:spcAft>
            </a:pPr>
            <a:r>
              <a:rPr lang="en-US" sz="1200" b="1"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District Leadership Team Training – </a:t>
            </a:r>
            <a:r>
              <a:rPr lang="en-US" sz="1200"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Conduct a District Leadership Training Program by June 30th each year.</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33EBDBCB-234F-03E3-1791-AC620D69E4B7}"/>
              </a:ext>
            </a:extLst>
          </p:cNvPr>
          <p:cNvSpPr txBox="1">
            <a:spLocks/>
          </p:cNvSpPr>
          <p:nvPr/>
        </p:nvSpPr>
        <p:spPr>
          <a:xfrm>
            <a:off x="4689635" y="5136933"/>
            <a:ext cx="4144705" cy="1463040"/>
          </a:xfrm>
          <a:prstGeom prst="rect">
            <a:avLst/>
          </a:prstGeom>
          <a:solidFill>
            <a:srgbClr val="0070C0"/>
          </a:solidFill>
        </p:spPr>
        <p:txBody>
          <a:bodyPr wrap="square" rtlCol="0">
            <a:noAutofit/>
          </a:bodyPr>
          <a:lstStyle/>
          <a:p>
            <a:pPr marL="45720" marR="45720">
              <a:lnSpc>
                <a:spcPct val="107000"/>
              </a:lnSpc>
              <a:spcBef>
                <a:spcPts val="0"/>
              </a:spcBef>
              <a:spcAft>
                <a:spcPts val="800"/>
              </a:spcAft>
            </a:pPr>
            <a:r>
              <a:rPr lang="en-US" sz="1200" b="1"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District Committee Chair Training – </a:t>
            </a:r>
            <a:r>
              <a:rPr lang="en-US" sz="1200"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Encourage/incentivize District Committee Chairs to participate in in-person or online training opportunities provided by Rotary International or the Zone.</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33139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51886-AA43-422E-B193-F1F3DF7D8A4D}"/>
              </a:ext>
            </a:extLst>
          </p:cNvPr>
          <p:cNvSpPr>
            <a:spLocks noGrp="1"/>
          </p:cNvSpPr>
          <p:nvPr>
            <p:ph type="title"/>
          </p:nvPr>
        </p:nvSpPr>
        <p:spPr>
          <a:xfrm>
            <a:off x="394637" y="307619"/>
            <a:ext cx="3802318" cy="664904"/>
          </a:xfrm>
        </p:spPr>
        <p:txBody>
          <a:bodyPr>
            <a:normAutofit/>
          </a:bodyPr>
          <a:lstStyle/>
          <a:p>
            <a:r>
              <a:rPr lang="en-US" sz="3000" dirty="0"/>
              <a:t>2022-2025 Action Plan</a:t>
            </a:r>
            <a:endParaRPr lang="en-US" sz="3000" i="1" dirty="0">
              <a:solidFill>
                <a:schemeClr val="tx2"/>
              </a:solidFill>
              <a:latin typeface="+mn-lt"/>
            </a:endParaRPr>
          </a:p>
        </p:txBody>
      </p:sp>
      <p:sp>
        <p:nvSpPr>
          <p:cNvPr id="9" name="Text Placeholder 8">
            <a:extLst>
              <a:ext uri="{FF2B5EF4-FFF2-40B4-BE49-F238E27FC236}">
                <a16:creationId xmlns:a16="http://schemas.microsoft.com/office/drawing/2014/main" id="{B3FD7E2D-55A3-433C-BAB3-4F8446A36214}"/>
              </a:ext>
            </a:extLst>
          </p:cNvPr>
          <p:cNvSpPr>
            <a:spLocks noGrp="1"/>
          </p:cNvSpPr>
          <p:nvPr>
            <p:ph type="body" sz="quarter" idx="10"/>
          </p:nvPr>
        </p:nvSpPr>
        <p:spPr>
          <a:xfrm>
            <a:off x="394636" y="1010320"/>
            <a:ext cx="5213145" cy="382862"/>
          </a:xfrm>
        </p:spPr>
        <p:txBody>
          <a:bodyPr>
            <a:noAutofit/>
          </a:bodyPr>
          <a:lstStyle/>
          <a:p>
            <a:r>
              <a:rPr lang="en-US" sz="1730" dirty="0"/>
              <a:t>Strategic Objectives – Other Objectives</a:t>
            </a:r>
          </a:p>
        </p:txBody>
      </p:sp>
      <p:pic>
        <p:nvPicPr>
          <p:cNvPr id="3" name="Picture 2">
            <a:extLst>
              <a:ext uri="{FF2B5EF4-FFF2-40B4-BE49-F238E27FC236}">
                <a16:creationId xmlns:a16="http://schemas.microsoft.com/office/drawing/2014/main" id="{E5B36A5A-6597-69FC-BAEE-C1D372D61303}"/>
              </a:ext>
            </a:extLst>
          </p:cNvPr>
          <p:cNvPicPr>
            <a:picLocks noChangeAspect="1"/>
          </p:cNvPicPr>
          <p:nvPr/>
        </p:nvPicPr>
        <p:blipFill>
          <a:blip r:embed="rId3"/>
          <a:stretch>
            <a:fillRect/>
          </a:stretch>
        </p:blipFill>
        <p:spPr>
          <a:xfrm>
            <a:off x="6761988" y="440870"/>
            <a:ext cx="1987375" cy="771655"/>
          </a:xfrm>
          <a:prstGeom prst="rect">
            <a:avLst/>
          </a:prstGeom>
        </p:spPr>
      </p:pic>
      <p:sp>
        <p:nvSpPr>
          <p:cNvPr id="18" name="TextBox 17">
            <a:extLst>
              <a:ext uri="{FF2B5EF4-FFF2-40B4-BE49-F238E27FC236}">
                <a16:creationId xmlns:a16="http://schemas.microsoft.com/office/drawing/2014/main" id="{F32ADCE6-3ACF-2958-996B-72DD00E28A26}"/>
              </a:ext>
            </a:extLst>
          </p:cNvPr>
          <p:cNvSpPr txBox="1"/>
          <p:nvPr/>
        </p:nvSpPr>
        <p:spPr>
          <a:xfrm>
            <a:off x="337487" y="1735665"/>
            <a:ext cx="4144705" cy="1448442"/>
          </a:xfrm>
          <a:prstGeom prst="rect">
            <a:avLst/>
          </a:prstGeom>
          <a:solidFill>
            <a:srgbClr val="0070C0"/>
          </a:solidFill>
        </p:spPr>
        <p:txBody>
          <a:bodyPr wrap="square" rtlCol="0">
            <a:noAutofit/>
          </a:bodyPr>
          <a:lstStyle/>
          <a:p>
            <a:pPr marL="45720" marR="45720">
              <a:lnSpc>
                <a:spcPct val="107000"/>
              </a:lnSpc>
              <a:spcBef>
                <a:spcPts val="0"/>
              </a:spcBef>
              <a:spcAft>
                <a:spcPts val="800"/>
              </a:spcAft>
            </a:pPr>
            <a:r>
              <a:rPr lang="en-US" sz="1200" b="1"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Leveraging Technology - </a:t>
            </a:r>
            <a:r>
              <a:rPr lang="en-US" sz="1200"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Organize at least two training sessions, one on using Zoom and another using social media. </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BE9C5344-8C77-8808-7B36-A1D769BFF406}"/>
              </a:ext>
            </a:extLst>
          </p:cNvPr>
          <p:cNvSpPr txBox="1">
            <a:spLocks/>
          </p:cNvSpPr>
          <p:nvPr/>
        </p:nvSpPr>
        <p:spPr>
          <a:xfrm>
            <a:off x="4689635" y="1735665"/>
            <a:ext cx="4144705" cy="1448442"/>
          </a:xfrm>
          <a:prstGeom prst="rect">
            <a:avLst/>
          </a:prstGeom>
          <a:solidFill>
            <a:srgbClr val="0070C0"/>
          </a:solidFill>
        </p:spPr>
        <p:txBody>
          <a:bodyPr wrap="square" rtlCol="0">
            <a:noAutofit/>
          </a:bodyPr>
          <a:lstStyle/>
          <a:p>
            <a:pPr marL="45720" marR="45720">
              <a:lnSpc>
                <a:spcPct val="107000"/>
              </a:lnSpc>
              <a:spcBef>
                <a:spcPts val="0"/>
              </a:spcBef>
              <a:spcAft>
                <a:spcPts val="800"/>
              </a:spcAft>
            </a:pPr>
            <a:r>
              <a:rPr lang="en-US" sz="1200" b="1"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Rotary International Learning Center - </a:t>
            </a:r>
            <a:r>
              <a:rPr lang="en-US" sz="1200"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Encourage and recommend use of Learning Center at RI Website.</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04BE2326-A6A9-0AD1-D570-C58821E7FE68}"/>
              </a:ext>
            </a:extLst>
          </p:cNvPr>
          <p:cNvSpPr txBox="1">
            <a:spLocks/>
          </p:cNvSpPr>
          <p:nvPr/>
        </p:nvSpPr>
        <p:spPr>
          <a:xfrm>
            <a:off x="337486" y="3429000"/>
            <a:ext cx="4144705" cy="1463040"/>
          </a:xfrm>
          <a:prstGeom prst="rect">
            <a:avLst/>
          </a:prstGeom>
          <a:solidFill>
            <a:srgbClr val="0070C0"/>
          </a:solidFill>
        </p:spPr>
        <p:txBody>
          <a:bodyPr wrap="square" rtlCol="0">
            <a:noAutofit/>
          </a:bodyPr>
          <a:lstStyle/>
          <a:p>
            <a:pPr marL="45720" marR="45720">
              <a:lnSpc>
                <a:spcPct val="107000"/>
              </a:lnSpc>
              <a:spcBef>
                <a:spcPts val="0"/>
              </a:spcBef>
              <a:spcAft>
                <a:spcPts val="800"/>
              </a:spcAft>
            </a:pPr>
            <a:r>
              <a:rPr lang="en-US" sz="1200" b="1"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Club Involvement in District Management and Activities – </a:t>
            </a:r>
            <a:r>
              <a:rPr lang="en-US" sz="1200"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Strengthen the relationship between the District and clubs by encouraging more club members to serve on District Committees.</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827DA953-56A7-99B5-AB46-A0B02E69E433}"/>
              </a:ext>
            </a:extLst>
          </p:cNvPr>
          <p:cNvSpPr txBox="1">
            <a:spLocks/>
          </p:cNvSpPr>
          <p:nvPr/>
        </p:nvSpPr>
        <p:spPr>
          <a:xfrm>
            <a:off x="4689635" y="3429000"/>
            <a:ext cx="4144705" cy="1463040"/>
          </a:xfrm>
          <a:prstGeom prst="rect">
            <a:avLst/>
          </a:prstGeom>
          <a:solidFill>
            <a:srgbClr val="0070C0"/>
          </a:solidFill>
        </p:spPr>
        <p:txBody>
          <a:bodyPr wrap="square" rtlCol="0">
            <a:noAutofit/>
          </a:bodyPr>
          <a:lstStyle/>
          <a:p>
            <a:pPr marL="45720" marR="45720">
              <a:lnSpc>
                <a:spcPct val="107000"/>
              </a:lnSpc>
              <a:spcBef>
                <a:spcPts val="0"/>
              </a:spcBef>
              <a:spcAft>
                <a:spcPts val="800"/>
              </a:spcAft>
            </a:pPr>
            <a:r>
              <a:rPr lang="en-US" sz="1200" b="1"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Increase Club Entry of Goals into Rotary Central – </a:t>
            </a:r>
            <a:r>
              <a:rPr lang="en-US" sz="1200"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Increase the number of clubs that actually enter goals in Rotary Central and ensure that 95% of the clubs have goals entered for membership, Foundation giving, and Polio Plus Giving.</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32C02038-11FA-6186-9D16-925518AD1DE8}"/>
              </a:ext>
            </a:extLst>
          </p:cNvPr>
          <p:cNvSpPr txBox="1">
            <a:spLocks/>
          </p:cNvSpPr>
          <p:nvPr/>
        </p:nvSpPr>
        <p:spPr>
          <a:xfrm>
            <a:off x="337485" y="5136933"/>
            <a:ext cx="4144705" cy="1463040"/>
          </a:xfrm>
          <a:prstGeom prst="rect">
            <a:avLst/>
          </a:prstGeom>
          <a:solidFill>
            <a:srgbClr val="0070C0"/>
          </a:solidFill>
        </p:spPr>
        <p:txBody>
          <a:bodyPr wrap="square" rtlCol="0">
            <a:noAutofit/>
          </a:bodyPr>
          <a:lstStyle/>
          <a:p>
            <a:pPr marL="45720" marR="45720">
              <a:lnSpc>
                <a:spcPct val="107000"/>
              </a:lnSpc>
              <a:spcBef>
                <a:spcPts val="0"/>
              </a:spcBef>
              <a:spcAft>
                <a:spcPts val="800"/>
              </a:spcAft>
            </a:pPr>
            <a:r>
              <a:rPr lang="en-US" sz="1200" b="1"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Diversity, Equity, and Inclusion (DEI) – </a:t>
            </a:r>
            <a:r>
              <a:rPr lang="en-US" sz="1200"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Organize at least one training session on DEI for local clubs to learn how to address related issues in a constructive and positive way, continue to work on a successful launch of the DEI Task Force, and develop a District DEI plan. </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D571ED55-EF66-079C-5FEC-C19FB8D6E82C}"/>
              </a:ext>
            </a:extLst>
          </p:cNvPr>
          <p:cNvSpPr txBox="1">
            <a:spLocks/>
          </p:cNvSpPr>
          <p:nvPr/>
        </p:nvSpPr>
        <p:spPr>
          <a:xfrm>
            <a:off x="4689635" y="5136933"/>
            <a:ext cx="4144705" cy="1463040"/>
          </a:xfrm>
          <a:prstGeom prst="rect">
            <a:avLst/>
          </a:prstGeom>
          <a:solidFill>
            <a:srgbClr val="0070C0"/>
          </a:solidFill>
        </p:spPr>
        <p:txBody>
          <a:bodyPr wrap="square" rtlCol="0">
            <a:noAutofit/>
          </a:bodyPr>
          <a:lstStyle/>
          <a:p>
            <a:pPr marL="45720" marR="45720">
              <a:lnSpc>
                <a:spcPct val="107000"/>
              </a:lnSpc>
              <a:spcBef>
                <a:spcPts val="0"/>
              </a:spcBef>
              <a:spcAft>
                <a:spcPts val="800"/>
              </a:spcAft>
            </a:pPr>
            <a:r>
              <a:rPr lang="en-US" sz="1200" b="1"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Task Force Support – </a:t>
            </a:r>
            <a:r>
              <a:rPr lang="en-US" sz="1200" kern="1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Maintain support for the Task Force on Environmental Sustainability and the Task Force on Empowering Girls and Young Women.</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45210357"/>
      </p:ext>
    </p:extLst>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D965"/>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3A553D6D-E5FE-4AA7-A20E-AF7D5B54E23A}">
  <ds:schemaRefs>
    <ds:schemaRef ds:uri="http://schemas.microsoft.com/sharepoint/v3/contenttype/forms"/>
  </ds:schemaRefs>
</ds:datastoreItem>
</file>

<file path=customXml/itemProps2.xml><?xml version="1.0" encoding="utf-8"?>
<ds:datastoreItem xmlns:ds="http://schemas.openxmlformats.org/officeDocument/2006/customXml" ds:itemID="{44F60BDB-E3FE-4190-93CE-2F9269E636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AFBDF90-4884-4518-9B97-F044CCE6F3CB}">
  <ds:schemaRefs>
    <ds:schemaRef ds:uri="http://schemas.openxmlformats.org/package/2006/metadata/core-properties"/>
    <ds:schemaRef ds:uri="http://www.w3.org/XML/1998/namespace"/>
    <ds:schemaRef ds:uri="http://purl.org/dc/dcmitype/"/>
    <ds:schemaRef ds:uri="http://purl.org/dc/terms/"/>
    <ds:schemaRef ds:uri="http://schemas.microsoft.com/office/2006/documentManagement/types"/>
    <ds:schemaRef ds:uri="http://purl.org/dc/elements/1.1/"/>
    <ds:schemaRef ds:uri="http://schemas.microsoft.com/office/2006/metadata/properties"/>
    <ds:schemaRef ds:uri="http://schemas.microsoft.com/office/infopath/2007/PartnerControls"/>
    <ds:schemaRef ds:uri="16c05727-aa75-4e4a-9b5f-8a80a1165891"/>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Office Theme</Template>
  <TotalTime>42880</TotalTime>
  <Words>1472</Words>
  <Application>Microsoft Office PowerPoint</Application>
  <PresentationFormat>Letter Paper (8.5x11 in)</PresentationFormat>
  <Paragraphs>81</Paragraphs>
  <Slides>8</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Action Plan Highlights</vt:lpstr>
      <vt:lpstr>2022-2025 Action Plan</vt:lpstr>
      <vt:lpstr>2022-2025 Action Plan</vt:lpstr>
      <vt:lpstr>2022-2025 Action Plan</vt:lpstr>
      <vt:lpstr>2022-2025 Action Plan</vt:lpstr>
      <vt:lpstr>2022-2025 Action Plan</vt:lpstr>
      <vt:lpstr>2022-2025 Action Plan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2022-2025 Action Plan</dc:title>
  <dc:creator>David Anderson</dc:creator>
  <cp:lastModifiedBy>VanderKelen, Lisa A</cp:lastModifiedBy>
  <cp:revision>7</cp:revision>
  <cp:lastPrinted>2022-09-06T19:16:49Z</cp:lastPrinted>
  <dcterms:created xsi:type="dcterms:W3CDTF">2022-07-12T01:01:31Z</dcterms:created>
  <dcterms:modified xsi:type="dcterms:W3CDTF">2022-10-07T17:49:14Z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